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bookmarkIdSeed="2">
  <p:sldMasterIdLst>
    <p:sldMasterId id="2147483648" r:id="rId1"/>
  </p:sldMasterIdLst>
  <p:notesMasterIdLst>
    <p:notesMasterId r:id="rId3"/>
  </p:notesMasterIdLst>
  <p:sldIdLst>
    <p:sldId id="284" r:id="rId2"/>
  </p:sldIdLst>
  <p:sldSz cx="12192000" cy="6858000"/>
  <p:notesSz cx="7010400" cy="92964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3" name="Афанасьева Надежда Александровна" initials="АНА" lastIdx="11" clrIdx="0">
    <p:extLst>
      <p:ext uri="{19B8F6BF-5375-455C-9EA6-DF929625EA0E}">
        <p15:presenceInfo xmlns:p15="http://schemas.microsoft.com/office/powerpoint/2012/main" userId="Афанасьева Надежда Александровна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B9BD5"/>
    <a:srgbClr val="00446B"/>
    <a:srgbClr val="EAEFF7"/>
    <a:srgbClr val="018CCD"/>
    <a:srgbClr val="E7E6E6"/>
    <a:srgbClr val="C00000"/>
    <a:srgbClr val="2F5597"/>
    <a:srgbClr val="EDEDED"/>
    <a:srgbClr val="FFFFFF"/>
    <a:srgbClr val="D1D1D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837" autoAdjust="0"/>
    <p:restoredTop sz="95928" autoAdjust="0"/>
  </p:normalViewPr>
  <p:slideViewPr>
    <p:cSldViewPr snapToGrid="0" showGuides="1">
      <p:cViewPr varScale="1">
        <p:scale>
          <a:sx n="111" d="100"/>
          <a:sy n="111" d="100"/>
        </p:scale>
        <p:origin x="924" y="6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37840" cy="466435"/>
          </a:xfrm>
          <a:prstGeom prst="rect">
            <a:avLst/>
          </a:prstGeom>
        </p:spPr>
        <p:txBody>
          <a:bodyPr vert="horz" lIns="92306" tIns="46153" rIns="92306" bIns="46153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970939" y="1"/>
            <a:ext cx="3037840" cy="466435"/>
          </a:xfrm>
          <a:prstGeom prst="rect">
            <a:avLst/>
          </a:prstGeom>
        </p:spPr>
        <p:txBody>
          <a:bodyPr vert="horz" lIns="92306" tIns="46153" rIns="92306" bIns="46153" rtlCol="0"/>
          <a:lstStyle>
            <a:lvl1pPr algn="r">
              <a:defRPr sz="1200"/>
            </a:lvl1pPr>
          </a:lstStyle>
          <a:p>
            <a:fld id="{A1A072F2-D175-4426-A988-93B17AF4C0D1}" type="datetimeFigureOut">
              <a:rPr lang="ru-RU" smtClean="0"/>
              <a:t>19.03.2025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715963" y="1160463"/>
            <a:ext cx="5578475" cy="31384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306" tIns="46153" rIns="92306" bIns="46153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701041" y="4473894"/>
            <a:ext cx="5608320" cy="3660458"/>
          </a:xfrm>
          <a:prstGeom prst="rect">
            <a:avLst/>
          </a:prstGeom>
        </p:spPr>
        <p:txBody>
          <a:bodyPr vert="horz" lIns="92306" tIns="46153" rIns="92306" bIns="46153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829968"/>
            <a:ext cx="3037840" cy="466434"/>
          </a:xfrm>
          <a:prstGeom prst="rect">
            <a:avLst/>
          </a:prstGeom>
        </p:spPr>
        <p:txBody>
          <a:bodyPr vert="horz" lIns="92306" tIns="46153" rIns="92306" bIns="46153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970939" y="8829968"/>
            <a:ext cx="3037840" cy="466434"/>
          </a:xfrm>
          <a:prstGeom prst="rect">
            <a:avLst/>
          </a:prstGeom>
        </p:spPr>
        <p:txBody>
          <a:bodyPr vert="horz" lIns="92306" tIns="46153" rIns="92306" bIns="46153" rtlCol="0" anchor="b"/>
          <a:lstStyle>
            <a:lvl1pPr algn="r">
              <a:defRPr sz="1200"/>
            </a:lvl1pPr>
          </a:lstStyle>
          <a:p>
            <a:fld id="{F357212A-581D-4634-A82C-A389FC8B6BB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045434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57212A-581D-4634-A82C-A389FC8B6BBE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499940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498EB-08BA-4A22-AE74-50C92D1ACB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497862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498EB-08BA-4A22-AE74-50C92D1ACB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85007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498EB-08BA-4A22-AE74-50C92D1ACB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289000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816679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221169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0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446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7" name="Рисунок 1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160000" y="458171"/>
            <a:ext cx="1551423" cy="549913"/>
          </a:xfrm>
          <a:prstGeom prst="rect">
            <a:avLst/>
          </a:prstGeom>
        </p:spPr>
      </p:pic>
      <p:sp>
        <p:nvSpPr>
          <p:cNvPr id="18" name="TextBox 17"/>
          <p:cNvSpPr txBox="1"/>
          <p:nvPr userDrawn="1"/>
        </p:nvSpPr>
        <p:spPr>
          <a:xfrm>
            <a:off x="696685" y="449943"/>
            <a:ext cx="92165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ЗАГОЛОВОК</a:t>
            </a:r>
          </a:p>
        </p:txBody>
      </p:sp>
      <p:sp>
        <p:nvSpPr>
          <p:cNvPr id="8" name="Text Placeholder 12"/>
          <p:cNvSpPr>
            <a:spLocks noGrp="1"/>
          </p:cNvSpPr>
          <p:nvPr>
            <p:ph type="body" sz="quarter" idx="10"/>
          </p:nvPr>
        </p:nvSpPr>
        <p:spPr>
          <a:xfrm>
            <a:off x="1837346" y="1268413"/>
            <a:ext cx="9659329" cy="874494"/>
          </a:xfrm>
          <a:prstGeom prst="rect">
            <a:avLst/>
          </a:prstGeom>
        </p:spPr>
        <p:txBody>
          <a:bodyPr anchor="ctr"/>
          <a:lstStyle>
            <a:lvl1pPr>
              <a:defRPr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12"/>
          <p:cNvSpPr>
            <a:spLocks noGrp="1"/>
          </p:cNvSpPr>
          <p:nvPr>
            <p:ph type="body" sz="quarter" idx="11"/>
          </p:nvPr>
        </p:nvSpPr>
        <p:spPr>
          <a:xfrm>
            <a:off x="1837346" y="2609394"/>
            <a:ext cx="9659329" cy="874494"/>
          </a:xfrm>
          <a:prstGeom prst="rect">
            <a:avLst/>
          </a:prstGeom>
        </p:spPr>
        <p:txBody>
          <a:bodyPr anchor="ctr"/>
          <a:lstStyle>
            <a:lvl1pPr>
              <a:defRPr>
                <a:solidFill>
                  <a:schemeClr val="bg1">
                    <a:alpha val="40000"/>
                  </a:schemeClr>
                </a:solidFill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12"/>
          <p:cNvSpPr>
            <a:spLocks noGrp="1"/>
          </p:cNvSpPr>
          <p:nvPr>
            <p:ph type="body" sz="quarter" idx="12"/>
          </p:nvPr>
        </p:nvSpPr>
        <p:spPr>
          <a:xfrm>
            <a:off x="1837346" y="3950375"/>
            <a:ext cx="9659329" cy="874494"/>
          </a:xfrm>
          <a:prstGeom prst="rect">
            <a:avLst/>
          </a:prstGeom>
        </p:spPr>
        <p:txBody>
          <a:bodyPr anchor="ctr"/>
          <a:lstStyle>
            <a:lvl1pPr>
              <a:defRPr>
                <a:solidFill>
                  <a:schemeClr val="bg1">
                    <a:alpha val="40000"/>
                  </a:schemeClr>
                </a:solidFill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12"/>
          <p:cNvSpPr>
            <a:spLocks noGrp="1"/>
          </p:cNvSpPr>
          <p:nvPr>
            <p:ph type="body" sz="quarter" idx="13"/>
          </p:nvPr>
        </p:nvSpPr>
        <p:spPr>
          <a:xfrm>
            <a:off x="1837346" y="5291356"/>
            <a:ext cx="9659329" cy="874494"/>
          </a:xfrm>
          <a:prstGeom prst="rect">
            <a:avLst/>
          </a:prstGeom>
        </p:spPr>
        <p:txBody>
          <a:bodyPr anchor="ctr"/>
          <a:lstStyle>
            <a:lvl1pPr>
              <a:defRPr>
                <a:solidFill>
                  <a:schemeClr val="bg1">
                    <a:alpha val="40000"/>
                  </a:schemeClr>
                </a:solidFill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Picture Placeholder 3"/>
          <p:cNvSpPr>
            <a:spLocks noGrp="1"/>
          </p:cNvSpPr>
          <p:nvPr>
            <p:ph type="pic" sz="quarter" idx="14" hasCustomPrompt="1"/>
          </p:nvPr>
        </p:nvSpPr>
        <p:spPr>
          <a:xfrm>
            <a:off x="695324" y="1268413"/>
            <a:ext cx="874800" cy="874494"/>
          </a:xfrm>
          <a:prstGeom prst="rect">
            <a:avLst/>
          </a:prstGeom>
        </p:spPr>
        <p:txBody>
          <a:bodyPr/>
          <a:lstStyle>
            <a:lvl1pPr>
              <a:defRPr sz="1200"/>
            </a:lvl1pPr>
          </a:lstStyle>
          <a:p>
            <a:r>
              <a:rPr lang="ru-RU"/>
              <a:t> </a:t>
            </a:r>
            <a:endParaRPr lang="en-US"/>
          </a:p>
        </p:txBody>
      </p:sp>
      <p:sp>
        <p:nvSpPr>
          <p:cNvPr id="13" name="Picture Placeholder 3"/>
          <p:cNvSpPr>
            <a:spLocks noGrp="1"/>
          </p:cNvSpPr>
          <p:nvPr>
            <p:ph type="pic" sz="quarter" idx="15" hasCustomPrompt="1"/>
          </p:nvPr>
        </p:nvSpPr>
        <p:spPr>
          <a:xfrm>
            <a:off x="695324" y="2609394"/>
            <a:ext cx="874800" cy="874494"/>
          </a:xfrm>
          <a:prstGeom prst="rect">
            <a:avLst/>
          </a:prstGeom>
        </p:spPr>
        <p:txBody>
          <a:bodyPr/>
          <a:lstStyle>
            <a:lvl1pPr>
              <a:defRPr sz="1200"/>
            </a:lvl1pPr>
          </a:lstStyle>
          <a:p>
            <a:r>
              <a:rPr lang="ru-RU"/>
              <a:t> </a:t>
            </a:r>
            <a:endParaRPr lang="en-US"/>
          </a:p>
        </p:txBody>
      </p:sp>
      <p:sp>
        <p:nvSpPr>
          <p:cNvPr id="14" name="Picture Placeholder 3"/>
          <p:cNvSpPr>
            <a:spLocks noGrp="1"/>
          </p:cNvSpPr>
          <p:nvPr>
            <p:ph type="pic" sz="quarter" idx="16" hasCustomPrompt="1"/>
          </p:nvPr>
        </p:nvSpPr>
        <p:spPr>
          <a:xfrm>
            <a:off x="695324" y="3950375"/>
            <a:ext cx="874800" cy="874494"/>
          </a:xfrm>
          <a:prstGeom prst="rect">
            <a:avLst/>
          </a:prstGeom>
        </p:spPr>
        <p:txBody>
          <a:bodyPr/>
          <a:lstStyle>
            <a:lvl1pPr>
              <a:defRPr sz="1200"/>
            </a:lvl1pPr>
          </a:lstStyle>
          <a:p>
            <a:r>
              <a:rPr lang="ru-RU"/>
              <a:t> </a:t>
            </a:r>
            <a:endParaRPr lang="en-US"/>
          </a:p>
        </p:txBody>
      </p:sp>
      <p:sp>
        <p:nvSpPr>
          <p:cNvPr id="15" name="Picture Placeholder 3"/>
          <p:cNvSpPr>
            <a:spLocks noGrp="1"/>
          </p:cNvSpPr>
          <p:nvPr>
            <p:ph type="pic" sz="quarter" idx="17" hasCustomPrompt="1"/>
          </p:nvPr>
        </p:nvSpPr>
        <p:spPr>
          <a:xfrm>
            <a:off x="695324" y="5291356"/>
            <a:ext cx="874800" cy="874494"/>
          </a:xfrm>
          <a:prstGeom prst="rect">
            <a:avLst/>
          </a:prstGeom>
        </p:spPr>
        <p:txBody>
          <a:bodyPr/>
          <a:lstStyle>
            <a:lvl1pPr>
              <a:defRPr sz="1200"/>
            </a:lvl1pPr>
          </a:lstStyle>
          <a:p>
            <a:r>
              <a:rPr lang="ru-RU"/>
              <a:t> 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8129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498EB-08BA-4A22-AE74-50C92D1ACB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029056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498EB-08BA-4A22-AE74-50C92D1ACB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255036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498EB-08BA-4A22-AE74-50C92D1ACB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72913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498EB-08BA-4A22-AE74-50C92D1ACB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906938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498EB-08BA-4A22-AE74-50C92D1ACB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08952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B498EB-08BA-4A22-AE74-50C92D1ACB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952944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Rectangle 10">
            <a:extLst>
              <a:ext uri="{FF2B5EF4-FFF2-40B4-BE49-F238E27FC236}">
                <a16:creationId xmlns:a16="http://schemas.microsoft.com/office/drawing/2014/main" id="{46310811-6F5A-4D10-BC24-2A726316FF4D}"/>
              </a:ext>
            </a:extLst>
          </p:cNvPr>
          <p:cNvSpPr/>
          <p:nvPr/>
        </p:nvSpPr>
        <p:spPr>
          <a:xfrm>
            <a:off x="107981" y="102552"/>
            <a:ext cx="10363798" cy="325465"/>
          </a:xfrm>
          <a:prstGeom prst="rect">
            <a:avLst/>
          </a:prstGeom>
          <a:solidFill>
            <a:srgbClr val="5B9BD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rebuchet MS" panose="020B0603020202020204" pitchFamily="34" charset="0"/>
              <a:ea typeface="Verdana" panose="020B0604030504040204" pitchFamily="34" charset="0"/>
            </a:endParaRPr>
          </a:p>
        </p:txBody>
      </p:sp>
      <p:grpSp>
        <p:nvGrpSpPr>
          <p:cNvPr id="14" name="Группа 13"/>
          <p:cNvGrpSpPr/>
          <p:nvPr/>
        </p:nvGrpSpPr>
        <p:grpSpPr>
          <a:xfrm rot="16200000">
            <a:off x="6015037" y="681037"/>
            <a:ext cx="161925" cy="12192000"/>
            <a:chOff x="-1130300" y="0"/>
            <a:chExt cx="114300" cy="6858000"/>
          </a:xfrm>
        </p:grpSpPr>
        <p:sp>
          <p:nvSpPr>
            <p:cNvPr id="15" name="Прямоугольник 14"/>
            <p:cNvSpPr/>
            <p:nvPr/>
          </p:nvSpPr>
          <p:spPr>
            <a:xfrm>
              <a:off x="-1130300" y="0"/>
              <a:ext cx="114300" cy="3441700"/>
            </a:xfrm>
            <a:prstGeom prst="rect">
              <a:avLst/>
            </a:prstGeom>
            <a:solidFill>
              <a:srgbClr val="AD0F0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  <p:sp>
          <p:nvSpPr>
            <p:cNvPr id="16" name="Прямоугольник 15"/>
            <p:cNvSpPr/>
            <p:nvPr/>
          </p:nvSpPr>
          <p:spPr>
            <a:xfrm>
              <a:off x="-1130300" y="3416300"/>
              <a:ext cx="114300" cy="3441700"/>
            </a:xfrm>
            <a:prstGeom prst="rect">
              <a:avLst/>
            </a:prstGeom>
            <a:solidFill>
              <a:srgbClr val="E2061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</p:grpSp>
      <p:sp>
        <p:nvSpPr>
          <p:cNvPr id="50" name="Номер слайда 3"/>
          <p:cNvSpPr txBox="1">
            <a:spLocks/>
          </p:cNvSpPr>
          <p:nvPr/>
        </p:nvSpPr>
        <p:spPr>
          <a:xfrm>
            <a:off x="11405228" y="6660899"/>
            <a:ext cx="790833" cy="197101"/>
          </a:xfrm>
          <a:prstGeom prst="rect">
            <a:avLst/>
          </a:prstGeom>
        </p:spPr>
        <p:txBody>
          <a:bodyPr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fld id="{F1ABAB88-17C0-47CD-893F-52D616BFEDA1}" type="slidenum">
              <a:rPr lang="ru-RU" sz="100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Whitney Book" pitchFamily="50" charset="0"/>
              </a:rPr>
              <a:pPr algn="r">
                <a:defRPr/>
              </a:pPr>
              <a:t>1</a:t>
            </a:fld>
            <a:endParaRPr lang="ru-RU" sz="1000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Whitney Book" pitchFamily="50" charset="0"/>
            </a:endParaRPr>
          </a:p>
        </p:txBody>
      </p:sp>
      <p:sp>
        <p:nvSpPr>
          <p:cNvPr id="55" name="Прямоугольник 54">
            <a:extLst>
              <a:ext uri="{FF2B5EF4-FFF2-40B4-BE49-F238E27FC236}">
                <a16:creationId xmlns:a16="http://schemas.microsoft.com/office/drawing/2014/main" id="{4299EB80-CFFE-4D3D-BA0B-42A81069E63A}"/>
              </a:ext>
            </a:extLst>
          </p:cNvPr>
          <p:cNvSpPr/>
          <p:nvPr/>
        </p:nvSpPr>
        <p:spPr>
          <a:xfrm>
            <a:off x="116528" y="578271"/>
            <a:ext cx="11572863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000" dirty="0">
                <a:solidFill>
                  <a:srgbClr val="00446B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ГК осуществляло деятельность в области строительства и земельного хозяйства. </a:t>
            </a:r>
          </a:p>
          <a:p>
            <a:pPr algn="just"/>
            <a:r>
              <a:rPr lang="ru-RU" sz="1000" dirty="0">
                <a:solidFill>
                  <a:srgbClr val="00446B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В рамках банкротства Должников (ООО «Вольтер» и ООО «Агро ПМ») на текущий момент Банк Траст (ПАО) является мажоритарным кредитором.</a:t>
            </a:r>
          </a:p>
        </p:txBody>
      </p:sp>
      <p:sp>
        <p:nvSpPr>
          <p:cNvPr id="65" name="Прямоугольник 64">
            <a:extLst>
              <a:ext uri="{FF2B5EF4-FFF2-40B4-BE49-F238E27FC236}">
                <a16:creationId xmlns:a16="http://schemas.microsoft.com/office/drawing/2014/main" id="{73BDA9DC-5B8F-4CFC-B0AB-AB7F78841E06}"/>
              </a:ext>
            </a:extLst>
          </p:cNvPr>
          <p:cNvSpPr/>
          <p:nvPr/>
        </p:nvSpPr>
        <p:spPr>
          <a:xfrm>
            <a:off x="5987387" y="6152598"/>
            <a:ext cx="4999379" cy="780846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endParaRPr lang="ru-RU" sz="1050" dirty="0">
              <a:solidFill>
                <a:schemeClr val="tx1"/>
              </a:solidFill>
            </a:endParaRPr>
          </a:p>
        </p:txBody>
      </p:sp>
      <p:grpSp>
        <p:nvGrpSpPr>
          <p:cNvPr id="2" name="Группа 1">
            <a:extLst>
              <a:ext uri="{FF2B5EF4-FFF2-40B4-BE49-F238E27FC236}">
                <a16:creationId xmlns:a16="http://schemas.microsoft.com/office/drawing/2014/main" id="{26B1B220-E987-4F1F-A94F-1B315BFF74DB}"/>
              </a:ext>
            </a:extLst>
          </p:cNvPr>
          <p:cNvGrpSpPr/>
          <p:nvPr/>
        </p:nvGrpSpPr>
        <p:grpSpPr>
          <a:xfrm>
            <a:off x="10568615" y="82872"/>
            <a:ext cx="1552575" cy="585787"/>
            <a:chOff x="10219329" y="892090"/>
            <a:chExt cx="1552575" cy="585787"/>
          </a:xfrm>
        </p:grpSpPr>
        <p:sp>
          <p:nvSpPr>
            <p:cNvPr id="18" name="Freeform 5"/>
            <p:cNvSpPr>
              <a:spLocks/>
            </p:cNvSpPr>
            <p:nvPr/>
          </p:nvSpPr>
          <p:spPr bwMode="auto">
            <a:xfrm>
              <a:off x="11711579" y="892090"/>
              <a:ext cx="60325" cy="260350"/>
            </a:xfrm>
            <a:custGeom>
              <a:avLst/>
              <a:gdLst>
                <a:gd name="T0" fmla="*/ 0 w 38"/>
                <a:gd name="T1" fmla="*/ 164 h 164"/>
                <a:gd name="T2" fmla="*/ 0 w 38"/>
                <a:gd name="T3" fmla="*/ 39 h 164"/>
                <a:gd name="T4" fmla="*/ 38 w 38"/>
                <a:gd name="T5" fmla="*/ 0 h 164"/>
                <a:gd name="T6" fmla="*/ 38 w 38"/>
                <a:gd name="T7" fmla="*/ 164 h 164"/>
                <a:gd name="T8" fmla="*/ 0 w 38"/>
                <a:gd name="T9" fmla="*/ 164 h 1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164">
                  <a:moveTo>
                    <a:pt x="0" y="164"/>
                  </a:moveTo>
                  <a:lnTo>
                    <a:pt x="0" y="39"/>
                  </a:lnTo>
                  <a:lnTo>
                    <a:pt x="38" y="0"/>
                  </a:lnTo>
                  <a:lnTo>
                    <a:pt x="38" y="164"/>
                  </a:lnTo>
                  <a:lnTo>
                    <a:pt x="0" y="164"/>
                  </a:lnTo>
                  <a:close/>
                </a:path>
              </a:pathLst>
            </a:custGeom>
            <a:solidFill>
              <a:srgbClr val="E10B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  <p:sp>
          <p:nvSpPr>
            <p:cNvPr id="19" name="Freeform 6"/>
            <p:cNvSpPr>
              <a:spLocks/>
            </p:cNvSpPr>
            <p:nvPr/>
          </p:nvSpPr>
          <p:spPr bwMode="auto">
            <a:xfrm>
              <a:off x="11511554" y="892090"/>
              <a:ext cx="260350" cy="61912"/>
            </a:xfrm>
            <a:custGeom>
              <a:avLst/>
              <a:gdLst>
                <a:gd name="T0" fmla="*/ 0 w 164"/>
                <a:gd name="T1" fmla="*/ 39 h 39"/>
                <a:gd name="T2" fmla="*/ 0 w 164"/>
                <a:gd name="T3" fmla="*/ 0 h 39"/>
                <a:gd name="T4" fmla="*/ 164 w 164"/>
                <a:gd name="T5" fmla="*/ 0 h 39"/>
                <a:gd name="T6" fmla="*/ 126 w 164"/>
                <a:gd name="T7" fmla="*/ 39 h 39"/>
                <a:gd name="T8" fmla="*/ 0 w 164"/>
                <a:gd name="T9" fmla="*/ 39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64" h="39">
                  <a:moveTo>
                    <a:pt x="0" y="39"/>
                  </a:moveTo>
                  <a:lnTo>
                    <a:pt x="0" y="0"/>
                  </a:lnTo>
                  <a:lnTo>
                    <a:pt x="164" y="0"/>
                  </a:lnTo>
                  <a:lnTo>
                    <a:pt x="126" y="39"/>
                  </a:lnTo>
                  <a:lnTo>
                    <a:pt x="0" y="39"/>
                  </a:lnTo>
                  <a:close/>
                </a:path>
              </a:pathLst>
            </a:custGeom>
            <a:solidFill>
              <a:srgbClr val="AC19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  <p:sp>
          <p:nvSpPr>
            <p:cNvPr id="20" name="Freeform 7"/>
            <p:cNvSpPr>
              <a:spLocks/>
            </p:cNvSpPr>
            <p:nvPr/>
          </p:nvSpPr>
          <p:spPr bwMode="auto">
            <a:xfrm>
              <a:off x="11511554" y="954002"/>
              <a:ext cx="200025" cy="198437"/>
            </a:xfrm>
            <a:custGeom>
              <a:avLst/>
              <a:gdLst>
                <a:gd name="T0" fmla="*/ 0 w 126"/>
                <a:gd name="T1" fmla="*/ 125 h 125"/>
                <a:gd name="T2" fmla="*/ 126 w 126"/>
                <a:gd name="T3" fmla="*/ 0 h 125"/>
                <a:gd name="T4" fmla="*/ 126 w 126"/>
                <a:gd name="T5" fmla="*/ 125 h 125"/>
                <a:gd name="T6" fmla="*/ 0 w 126"/>
                <a:gd name="T7" fmla="*/ 125 h 1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6" h="125">
                  <a:moveTo>
                    <a:pt x="0" y="125"/>
                  </a:moveTo>
                  <a:lnTo>
                    <a:pt x="126" y="0"/>
                  </a:lnTo>
                  <a:lnTo>
                    <a:pt x="126" y="125"/>
                  </a:lnTo>
                  <a:lnTo>
                    <a:pt x="0" y="125"/>
                  </a:lnTo>
                  <a:close/>
                </a:path>
              </a:pathLst>
            </a:custGeom>
            <a:solidFill>
              <a:srgbClr val="D0CFD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  <p:sp>
          <p:nvSpPr>
            <p:cNvPr id="21" name="Freeform 8"/>
            <p:cNvSpPr>
              <a:spLocks/>
            </p:cNvSpPr>
            <p:nvPr/>
          </p:nvSpPr>
          <p:spPr bwMode="auto">
            <a:xfrm>
              <a:off x="11511554" y="954002"/>
              <a:ext cx="200025" cy="198437"/>
            </a:xfrm>
            <a:custGeom>
              <a:avLst/>
              <a:gdLst>
                <a:gd name="T0" fmla="*/ 0 w 126"/>
                <a:gd name="T1" fmla="*/ 125 h 125"/>
                <a:gd name="T2" fmla="*/ 0 w 126"/>
                <a:gd name="T3" fmla="*/ 0 h 125"/>
                <a:gd name="T4" fmla="*/ 126 w 126"/>
                <a:gd name="T5" fmla="*/ 0 h 125"/>
                <a:gd name="T6" fmla="*/ 0 w 126"/>
                <a:gd name="T7" fmla="*/ 125 h 1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6" h="125">
                  <a:moveTo>
                    <a:pt x="0" y="125"/>
                  </a:moveTo>
                  <a:lnTo>
                    <a:pt x="0" y="0"/>
                  </a:lnTo>
                  <a:lnTo>
                    <a:pt x="126" y="0"/>
                  </a:lnTo>
                  <a:lnTo>
                    <a:pt x="0" y="125"/>
                  </a:lnTo>
                  <a:close/>
                </a:path>
              </a:pathLst>
            </a:custGeom>
            <a:solidFill>
              <a:srgbClr val="018CC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  <p:sp>
          <p:nvSpPr>
            <p:cNvPr id="22" name="Freeform 9"/>
            <p:cNvSpPr>
              <a:spLocks noEditPoints="1"/>
            </p:cNvSpPr>
            <p:nvPr/>
          </p:nvSpPr>
          <p:spPr bwMode="auto">
            <a:xfrm>
              <a:off x="11060704" y="893677"/>
              <a:ext cx="84138" cy="100012"/>
            </a:xfrm>
            <a:custGeom>
              <a:avLst/>
              <a:gdLst>
                <a:gd name="T0" fmla="*/ 68 w 119"/>
                <a:gd name="T1" fmla="*/ 51 h 142"/>
                <a:gd name="T2" fmla="*/ 119 w 119"/>
                <a:gd name="T3" fmla="*/ 96 h 142"/>
                <a:gd name="T4" fmla="*/ 67 w 119"/>
                <a:gd name="T5" fmla="*/ 142 h 142"/>
                <a:gd name="T6" fmla="*/ 0 w 119"/>
                <a:gd name="T7" fmla="*/ 142 h 142"/>
                <a:gd name="T8" fmla="*/ 0 w 119"/>
                <a:gd name="T9" fmla="*/ 0 h 142"/>
                <a:gd name="T10" fmla="*/ 106 w 119"/>
                <a:gd name="T11" fmla="*/ 0 h 142"/>
                <a:gd name="T12" fmla="*/ 106 w 119"/>
                <a:gd name="T13" fmla="*/ 26 h 142"/>
                <a:gd name="T14" fmla="*/ 31 w 119"/>
                <a:gd name="T15" fmla="*/ 26 h 142"/>
                <a:gd name="T16" fmla="*/ 31 w 119"/>
                <a:gd name="T17" fmla="*/ 51 h 142"/>
                <a:gd name="T18" fmla="*/ 68 w 119"/>
                <a:gd name="T19" fmla="*/ 51 h 142"/>
                <a:gd name="T20" fmla="*/ 64 w 119"/>
                <a:gd name="T21" fmla="*/ 76 h 142"/>
                <a:gd name="T22" fmla="*/ 31 w 119"/>
                <a:gd name="T23" fmla="*/ 76 h 142"/>
                <a:gd name="T24" fmla="*/ 31 w 119"/>
                <a:gd name="T25" fmla="*/ 117 h 142"/>
                <a:gd name="T26" fmla="*/ 64 w 119"/>
                <a:gd name="T27" fmla="*/ 117 h 142"/>
                <a:gd name="T28" fmla="*/ 89 w 119"/>
                <a:gd name="T29" fmla="*/ 96 h 142"/>
                <a:gd name="T30" fmla="*/ 64 w 119"/>
                <a:gd name="T31" fmla="*/ 76 h 1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19" h="142">
                  <a:moveTo>
                    <a:pt x="68" y="51"/>
                  </a:moveTo>
                  <a:cubicBezTo>
                    <a:pt x="97" y="51"/>
                    <a:pt x="119" y="65"/>
                    <a:pt x="119" y="96"/>
                  </a:cubicBezTo>
                  <a:cubicBezTo>
                    <a:pt x="119" y="128"/>
                    <a:pt x="98" y="142"/>
                    <a:pt x="67" y="142"/>
                  </a:cubicBezTo>
                  <a:cubicBezTo>
                    <a:pt x="0" y="142"/>
                    <a:pt x="0" y="142"/>
                    <a:pt x="0" y="142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106" y="0"/>
                    <a:pt x="106" y="0"/>
                    <a:pt x="106" y="0"/>
                  </a:cubicBezTo>
                  <a:cubicBezTo>
                    <a:pt x="106" y="26"/>
                    <a:pt x="106" y="26"/>
                    <a:pt x="106" y="26"/>
                  </a:cubicBezTo>
                  <a:cubicBezTo>
                    <a:pt x="31" y="26"/>
                    <a:pt x="31" y="26"/>
                    <a:pt x="31" y="26"/>
                  </a:cubicBezTo>
                  <a:cubicBezTo>
                    <a:pt x="31" y="51"/>
                    <a:pt x="31" y="51"/>
                    <a:pt x="31" y="51"/>
                  </a:cubicBezTo>
                  <a:lnTo>
                    <a:pt x="68" y="51"/>
                  </a:lnTo>
                  <a:close/>
                  <a:moveTo>
                    <a:pt x="64" y="76"/>
                  </a:moveTo>
                  <a:cubicBezTo>
                    <a:pt x="31" y="76"/>
                    <a:pt x="31" y="76"/>
                    <a:pt x="31" y="76"/>
                  </a:cubicBezTo>
                  <a:cubicBezTo>
                    <a:pt x="31" y="117"/>
                    <a:pt x="31" y="117"/>
                    <a:pt x="31" y="117"/>
                  </a:cubicBezTo>
                  <a:cubicBezTo>
                    <a:pt x="64" y="117"/>
                    <a:pt x="64" y="117"/>
                    <a:pt x="64" y="117"/>
                  </a:cubicBezTo>
                  <a:cubicBezTo>
                    <a:pt x="79" y="117"/>
                    <a:pt x="89" y="111"/>
                    <a:pt x="89" y="96"/>
                  </a:cubicBezTo>
                  <a:cubicBezTo>
                    <a:pt x="89" y="81"/>
                    <a:pt x="78" y="76"/>
                    <a:pt x="64" y="76"/>
                  </a:cubicBezTo>
                  <a:close/>
                </a:path>
              </a:pathLst>
            </a:custGeom>
            <a:solidFill>
              <a:srgbClr val="00446B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  <p:sp>
          <p:nvSpPr>
            <p:cNvPr id="23" name="Freeform 10"/>
            <p:cNvSpPr>
              <a:spLocks noEditPoints="1"/>
            </p:cNvSpPr>
            <p:nvPr/>
          </p:nvSpPr>
          <p:spPr bwMode="auto">
            <a:xfrm>
              <a:off x="11148017" y="893677"/>
              <a:ext cx="100013" cy="100012"/>
            </a:xfrm>
            <a:custGeom>
              <a:avLst/>
              <a:gdLst>
                <a:gd name="T0" fmla="*/ 63 w 63"/>
                <a:gd name="T1" fmla="*/ 63 h 63"/>
                <a:gd name="T2" fmla="*/ 48 w 63"/>
                <a:gd name="T3" fmla="*/ 63 h 63"/>
                <a:gd name="T4" fmla="*/ 43 w 63"/>
                <a:gd name="T5" fmla="*/ 49 h 63"/>
                <a:gd name="T6" fmla="*/ 20 w 63"/>
                <a:gd name="T7" fmla="*/ 49 h 63"/>
                <a:gd name="T8" fmla="*/ 15 w 63"/>
                <a:gd name="T9" fmla="*/ 63 h 63"/>
                <a:gd name="T10" fmla="*/ 0 w 63"/>
                <a:gd name="T11" fmla="*/ 63 h 63"/>
                <a:gd name="T12" fmla="*/ 24 w 63"/>
                <a:gd name="T13" fmla="*/ 0 h 63"/>
                <a:gd name="T14" fmla="*/ 39 w 63"/>
                <a:gd name="T15" fmla="*/ 0 h 63"/>
                <a:gd name="T16" fmla="*/ 63 w 63"/>
                <a:gd name="T17" fmla="*/ 63 h 63"/>
                <a:gd name="T18" fmla="*/ 31 w 63"/>
                <a:gd name="T19" fmla="*/ 16 h 63"/>
                <a:gd name="T20" fmla="*/ 23 w 63"/>
                <a:gd name="T21" fmla="*/ 39 h 63"/>
                <a:gd name="T22" fmla="*/ 40 w 63"/>
                <a:gd name="T23" fmla="*/ 39 h 63"/>
                <a:gd name="T24" fmla="*/ 31 w 63"/>
                <a:gd name="T25" fmla="*/ 16 h 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63" h="63">
                  <a:moveTo>
                    <a:pt x="63" y="63"/>
                  </a:moveTo>
                  <a:lnTo>
                    <a:pt x="48" y="63"/>
                  </a:lnTo>
                  <a:lnTo>
                    <a:pt x="43" y="49"/>
                  </a:lnTo>
                  <a:lnTo>
                    <a:pt x="20" y="49"/>
                  </a:lnTo>
                  <a:lnTo>
                    <a:pt x="15" y="63"/>
                  </a:lnTo>
                  <a:lnTo>
                    <a:pt x="0" y="63"/>
                  </a:lnTo>
                  <a:lnTo>
                    <a:pt x="24" y="0"/>
                  </a:lnTo>
                  <a:lnTo>
                    <a:pt x="39" y="0"/>
                  </a:lnTo>
                  <a:lnTo>
                    <a:pt x="63" y="63"/>
                  </a:lnTo>
                  <a:close/>
                  <a:moveTo>
                    <a:pt x="31" y="16"/>
                  </a:moveTo>
                  <a:lnTo>
                    <a:pt x="23" y="39"/>
                  </a:lnTo>
                  <a:lnTo>
                    <a:pt x="40" y="39"/>
                  </a:lnTo>
                  <a:lnTo>
                    <a:pt x="31" y="16"/>
                  </a:lnTo>
                  <a:close/>
                </a:path>
              </a:pathLst>
            </a:custGeom>
            <a:solidFill>
              <a:srgbClr val="00446B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  <p:sp>
          <p:nvSpPr>
            <p:cNvPr id="24" name="Freeform 11"/>
            <p:cNvSpPr>
              <a:spLocks/>
            </p:cNvSpPr>
            <p:nvPr/>
          </p:nvSpPr>
          <p:spPr bwMode="auto">
            <a:xfrm>
              <a:off x="11255967" y="893677"/>
              <a:ext cx="84138" cy="100012"/>
            </a:xfrm>
            <a:custGeom>
              <a:avLst/>
              <a:gdLst>
                <a:gd name="T0" fmla="*/ 53 w 53"/>
                <a:gd name="T1" fmla="*/ 63 h 63"/>
                <a:gd name="T2" fmla="*/ 39 w 53"/>
                <a:gd name="T3" fmla="*/ 63 h 63"/>
                <a:gd name="T4" fmla="*/ 39 w 53"/>
                <a:gd name="T5" fmla="*/ 36 h 63"/>
                <a:gd name="T6" fmla="*/ 14 w 53"/>
                <a:gd name="T7" fmla="*/ 36 h 63"/>
                <a:gd name="T8" fmla="*/ 14 w 53"/>
                <a:gd name="T9" fmla="*/ 63 h 63"/>
                <a:gd name="T10" fmla="*/ 0 w 53"/>
                <a:gd name="T11" fmla="*/ 63 h 63"/>
                <a:gd name="T12" fmla="*/ 0 w 53"/>
                <a:gd name="T13" fmla="*/ 0 h 63"/>
                <a:gd name="T14" fmla="*/ 14 w 53"/>
                <a:gd name="T15" fmla="*/ 0 h 63"/>
                <a:gd name="T16" fmla="*/ 14 w 53"/>
                <a:gd name="T17" fmla="*/ 24 h 63"/>
                <a:gd name="T18" fmla="*/ 39 w 53"/>
                <a:gd name="T19" fmla="*/ 24 h 63"/>
                <a:gd name="T20" fmla="*/ 39 w 53"/>
                <a:gd name="T21" fmla="*/ 0 h 63"/>
                <a:gd name="T22" fmla="*/ 53 w 53"/>
                <a:gd name="T23" fmla="*/ 0 h 63"/>
                <a:gd name="T24" fmla="*/ 53 w 53"/>
                <a:gd name="T25" fmla="*/ 63 h 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53" h="63">
                  <a:moveTo>
                    <a:pt x="53" y="63"/>
                  </a:moveTo>
                  <a:lnTo>
                    <a:pt x="39" y="63"/>
                  </a:lnTo>
                  <a:lnTo>
                    <a:pt x="39" y="36"/>
                  </a:lnTo>
                  <a:lnTo>
                    <a:pt x="14" y="36"/>
                  </a:lnTo>
                  <a:lnTo>
                    <a:pt x="14" y="63"/>
                  </a:lnTo>
                  <a:lnTo>
                    <a:pt x="0" y="63"/>
                  </a:lnTo>
                  <a:lnTo>
                    <a:pt x="0" y="0"/>
                  </a:lnTo>
                  <a:lnTo>
                    <a:pt x="14" y="0"/>
                  </a:lnTo>
                  <a:lnTo>
                    <a:pt x="14" y="24"/>
                  </a:lnTo>
                  <a:lnTo>
                    <a:pt x="39" y="24"/>
                  </a:lnTo>
                  <a:lnTo>
                    <a:pt x="39" y="0"/>
                  </a:lnTo>
                  <a:lnTo>
                    <a:pt x="53" y="0"/>
                  </a:lnTo>
                  <a:lnTo>
                    <a:pt x="53" y="63"/>
                  </a:lnTo>
                  <a:close/>
                </a:path>
              </a:pathLst>
            </a:custGeom>
            <a:solidFill>
              <a:srgbClr val="00446B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  <p:sp>
          <p:nvSpPr>
            <p:cNvPr id="25" name="Freeform 12"/>
            <p:cNvSpPr>
              <a:spLocks/>
            </p:cNvSpPr>
            <p:nvPr/>
          </p:nvSpPr>
          <p:spPr bwMode="auto">
            <a:xfrm>
              <a:off x="11359154" y="893677"/>
              <a:ext cx="92075" cy="100012"/>
            </a:xfrm>
            <a:custGeom>
              <a:avLst/>
              <a:gdLst>
                <a:gd name="T0" fmla="*/ 32 w 58"/>
                <a:gd name="T1" fmla="*/ 25 h 63"/>
                <a:gd name="T2" fmla="*/ 58 w 58"/>
                <a:gd name="T3" fmla="*/ 63 h 63"/>
                <a:gd name="T4" fmla="*/ 41 w 58"/>
                <a:gd name="T5" fmla="*/ 63 h 63"/>
                <a:gd name="T6" fmla="*/ 22 w 58"/>
                <a:gd name="T7" fmla="*/ 35 h 63"/>
                <a:gd name="T8" fmla="*/ 14 w 58"/>
                <a:gd name="T9" fmla="*/ 43 h 63"/>
                <a:gd name="T10" fmla="*/ 14 w 58"/>
                <a:gd name="T11" fmla="*/ 63 h 63"/>
                <a:gd name="T12" fmla="*/ 0 w 58"/>
                <a:gd name="T13" fmla="*/ 63 h 63"/>
                <a:gd name="T14" fmla="*/ 0 w 58"/>
                <a:gd name="T15" fmla="*/ 0 h 63"/>
                <a:gd name="T16" fmla="*/ 14 w 58"/>
                <a:gd name="T17" fmla="*/ 0 h 63"/>
                <a:gd name="T18" fmla="*/ 14 w 58"/>
                <a:gd name="T19" fmla="*/ 26 h 63"/>
                <a:gd name="T20" fmla="*/ 39 w 58"/>
                <a:gd name="T21" fmla="*/ 0 h 63"/>
                <a:gd name="T22" fmla="*/ 56 w 58"/>
                <a:gd name="T23" fmla="*/ 0 h 63"/>
                <a:gd name="T24" fmla="*/ 32 w 58"/>
                <a:gd name="T25" fmla="*/ 25 h 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58" h="63">
                  <a:moveTo>
                    <a:pt x="32" y="25"/>
                  </a:moveTo>
                  <a:lnTo>
                    <a:pt x="58" y="63"/>
                  </a:lnTo>
                  <a:lnTo>
                    <a:pt x="41" y="63"/>
                  </a:lnTo>
                  <a:lnTo>
                    <a:pt x="22" y="35"/>
                  </a:lnTo>
                  <a:lnTo>
                    <a:pt x="14" y="43"/>
                  </a:lnTo>
                  <a:lnTo>
                    <a:pt x="14" y="63"/>
                  </a:lnTo>
                  <a:lnTo>
                    <a:pt x="0" y="63"/>
                  </a:lnTo>
                  <a:lnTo>
                    <a:pt x="0" y="0"/>
                  </a:lnTo>
                  <a:lnTo>
                    <a:pt x="14" y="0"/>
                  </a:lnTo>
                  <a:lnTo>
                    <a:pt x="14" y="26"/>
                  </a:lnTo>
                  <a:lnTo>
                    <a:pt x="39" y="0"/>
                  </a:lnTo>
                  <a:lnTo>
                    <a:pt x="56" y="0"/>
                  </a:lnTo>
                  <a:lnTo>
                    <a:pt x="32" y="25"/>
                  </a:lnTo>
                  <a:close/>
                </a:path>
              </a:pathLst>
            </a:custGeom>
            <a:solidFill>
              <a:srgbClr val="00446B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  <p:sp>
          <p:nvSpPr>
            <p:cNvPr id="26" name="Freeform 13"/>
            <p:cNvSpPr>
              <a:spLocks/>
            </p:cNvSpPr>
            <p:nvPr/>
          </p:nvSpPr>
          <p:spPr bwMode="auto">
            <a:xfrm>
              <a:off x="10219329" y="1054015"/>
              <a:ext cx="85725" cy="100012"/>
            </a:xfrm>
            <a:custGeom>
              <a:avLst/>
              <a:gdLst>
                <a:gd name="T0" fmla="*/ 54 w 54"/>
                <a:gd name="T1" fmla="*/ 63 h 63"/>
                <a:gd name="T2" fmla="*/ 40 w 54"/>
                <a:gd name="T3" fmla="*/ 63 h 63"/>
                <a:gd name="T4" fmla="*/ 40 w 54"/>
                <a:gd name="T5" fmla="*/ 36 h 63"/>
                <a:gd name="T6" fmla="*/ 14 w 54"/>
                <a:gd name="T7" fmla="*/ 36 h 63"/>
                <a:gd name="T8" fmla="*/ 14 w 54"/>
                <a:gd name="T9" fmla="*/ 63 h 63"/>
                <a:gd name="T10" fmla="*/ 0 w 54"/>
                <a:gd name="T11" fmla="*/ 63 h 63"/>
                <a:gd name="T12" fmla="*/ 0 w 54"/>
                <a:gd name="T13" fmla="*/ 0 h 63"/>
                <a:gd name="T14" fmla="*/ 14 w 54"/>
                <a:gd name="T15" fmla="*/ 0 h 63"/>
                <a:gd name="T16" fmla="*/ 14 w 54"/>
                <a:gd name="T17" fmla="*/ 24 h 63"/>
                <a:gd name="T18" fmla="*/ 40 w 54"/>
                <a:gd name="T19" fmla="*/ 24 h 63"/>
                <a:gd name="T20" fmla="*/ 40 w 54"/>
                <a:gd name="T21" fmla="*/ 0 h 63"/>
                <a:gd name="T22" fmla="*/ 54 w 54"/>
                <a:gd name="T23" fmla="*/ 0 h 63"/>
                <a:gd name="T24" fmla="*/ 54 w 54"/>
                <a:gd name="T25" fmla="*/ 63 h 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54" h="63">
                  <a:moveTo>
                    <a:pt x="54" y="63"/>
                  </a:moveTo>
                  <a:lnTo>
                    <a:pt x="40" y="63"/>
                  </a:lnTo>
                  <a:lnTo>
                    <a:pt x="40" y="36"/>
                  </a:lnTo>
                  <a:lnTo>
                    <a:pt x="14" y="36"/>
                  </a:lnTo>
                  <a:lnTo>
                    <a:pt x="14" y="63"/>
                  </a:lnTo>
                  <a:lnTo>
                    <a:pt x="0" y="63"/>
                  </a:lnTo>
                  <a:lnTo>
                    <a:pt x="0" y="0"/>
                  </a:lnTo>
                  <a:lnTo>
                    <a:pt x="14" y="0"/>
                  </a:lnTo>
                  <a:lnTo>
                    <a:pt x="14" y="24"/>
                  </a:lnTo>
                  <a:lnTo>
                    <a:pt x="40" y="24"/>
                  </a:lnTo>
                  <a:lnTo>
                    <a:pt x="40" y="0"/>
                  </a:lnTo>
                  <a:lnTo>
                    <a:pt x="54" y="0"/>
                  </a:lnTo>
                  <a:lnTo>
                    <a:pt x="54" y="63"/>
                  </a:lnTo>
                  <a:close/>
                </a:path>
              </a:pathLst>
            </a:custGeom>
            <a:solidFill>
              <a:srgbClr val="00446B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  <p:sp>
          <p:nvSpPr>
            <p:cNvPr id="27" name="Freeform 14"/>
            <p:cNvSpPr>
              <a:spLocks/>
            </p:cNvSpPr>
            <p:nvPr/>
          </p:nvSpPr>
          <p:spPr bwMode="auto">
            <a:xfrm>
              <a:off x="10324104" y="1054015"/>
              <a:ext cx="76200" cy="100012"/>
            </a:xfrm>
            <a:custGeom>
              <a:avLst/>
              <a:gdLst>
                <a:gd name="T0" fmla="*/ 47 w 48"/>
                <a:gd name="T1" fmla="*/ 12 h 63"/>
                <a:gd name="T2" fmla="*/ 13 w 48"/>
                <a:gd name="T3" fmla="*/ 12 h 63"/>
                <a:gd name="T4" fmla="*/ 13 w 48"/>
                <a:gd name="T5" fmla="*/ 25 h 63"/>
                <a:gd name="T6" fmla="*/ 44 w 48"/>
                <a:gd name="T7" fmla="*/ 25 h 63"/>
                <a:gd name="T8" fmla="*/ 44 w 48"/>
                <a:gd name="T9" fmla="*/ 36 h 63"/>
                <a:gd name="T10" fmla="*/ 13 w 48"/>
                <a:gd name="T11" fmla="*/ 36 h 63"/>
                <a:gd name="T12" fmla="*/ 13 w 48"/>
                <a:gd name="T13" fmla="*/ 52 h 63"/>
                <a:gd name="T14" fmla="*/ 48 w 48"/>
                <a:gd name="T15" fmla="*/ 52 h 63"/>
                <a:gd name="T16" fmla="*/ 48 w 48"/>
                <a:gd name="T17" fmla="*/ 63 h 63"/>
                <a:gd name="T18" fmla="*/ 0 w 48"/>
                <a:gd name="T19" fmla="*/ 63 h 63"/>
                <a:gd name="T20" fmla="*/ 0 w 48"/>
                <a:gd name="T21" fmla="*/ 0 h 63"/>
                <a:gd name="T22" fmla="*/ 47 w 48"/>
                <a:gd name="T23" fmla="*/ 0 h 63"/>
                <a:gd name="T24" fmla="*/ 47 w 48"/>
                <a:gd name="T25" fmla="*/ 12 h 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8" h="63">
                  <a:moveTo>
                    <a:pt x="47" y="12"/>
                  </a:moveTo>
                  <a:lnTo>
                    <a:pt x="13" y="12"/>
                  </a:lnTo>
                  <a:lnTo>
                    <a:pt x="13" y="25"/>
                  </a:lnTo>
                  <a:lnTo>
                    <a:pt x="44" y="25"/>
                  </a:lnTo>
                  <a:lnTo>
                    <a:pt x="44" y="36"/>
                  </a:lnTo>
                  <a:lnTo>
                    <a:pt x="13" y="36"/>
                  </a:lnTo>
                  <a:lnTo>
                    <a:pt x="13" y="52"/>
                  </a:lnTo>
                  <a:lnTo>
                    <a:pt x="48" y="52"/>
                  </a:lnTo>
                  <a:lnTo>
                    <a:pt x="48" y="63"/>
                  </a:lnTo>
                  <a:lnTo>
                    <a:pt x="0" y="63"/>
                  </a:lnTo>
                  <a:lnTo>
                    <a:pt x="0" y="0"/>
                  </a:lnTo>
                  <a:lnTo>
                    <a:pt x="47" y="0"/>
                  </a:lnTo>
                  <a:lnTo>
                    <a:pt x="47" y="12"/>
                  </a:lnTo>
                  <a:close/>
                </a:path>
              </a:pathLst>
            </a:custGeom>
            <a:solidFill>
              <a:srgbClr val="00446B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  <p:sp>
          <p:nvSpPr>
            <p:cNvPr id="28" name="Freeform 15"/>
            <p:cNvSpPr>
              <a:spLocks/>
            </p:cNvSpPr>
            <p:nvPr/>
          </p:nvSpPr>
          <p:spPr bwMode="auto">
            <a:xfrm>
              <a:off x="10414592" y="1054015"/>
              <a:ext cx="84138" cy="100012"/>
            </a:xfrm>
            <a:custGeom>
              <a:avLst/>
              <a:gdLst>
                <a:gd name="T0" fmla="*/ 53 w 53"/>
                <a:gd name="T1" fmla="*/ 63 h 63"/>
                <a:gd name="T2" fmla="*/ 39 w 53"/>
                <a:gd name="T3" fmla="*/ 63 h 63"/>
                <a:gd name="T4" fmla="*/ 39 w 53"/>
                <a:gd name="T5" fmla="*/ 12 h 63"/>
                <a:gd name="T6" fmla="*/ 14 w 53"/>
                <a:gd name="T7" fmla="*/ 12 h 63"/>
                <a:gd name="T8" fmla="*/ 14 w 53"/>
                <a:gd name="T9" fmla="*/ 63 h 63"/>
                <a:gd name="T10" fmla="*/ 0 w 53"/>
                <a:gd name="T11" fmla="*/ 63 h 63"/>
                <a:gd name="T12" fmla="*/ 0 w 53"/>
                <a:gd name="T13" fmla="*/ 0 h 63"/>
                <a:gd name="T14" fmla="*/ 53 w 53"/>
                <a:gd name="T15" fmla="*/ 0 h 63"/>
                <a:gd name="T16" fmla="*/ 53 w 53"/>
                <a:gd name="T17" fmla="*/ 63 h 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3" h="63">
                  <a:moveTo>
                    <a:pt x="53" y="63"/>
                  </a:moveTo>
                  <a:lnTo>
                    <a:pt x="39" y="63"/>
                  </a:lnTo>
                  <a:lnTo>
                    <a:pt x="39" y="12"/>
                  </a:lnTo>
                  <a:lnTo>
                    <a:pt x="14" y="12"/>
                  </a:lnTo>
                  <a:lnTo>
                    <a:pt x="14" y="63"/>
                  </a:lnTo>
                  <a:lnTo>
                    <a:pt x="0" y="63"/>
                  </a:lnTo>
                  <a:lnTo>
                    <a:pt x="0" y="0"/>
                  </a:lnTo>
                  <a:lnTo>
                    <a:pt x="53" y="0"/>
                  </a:lnTo>
                  <a:lnTo>
                    <a:pt x="53" y="63"/>
                  </a:lnTo>
                  <a:close/>
                </a:path>
              </a:pathLst>
            </a:custGeom>
            <a:solidFill>
              <a:srgbClr val="00446B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  <p:sp>
          <p:nvSpPr>
            <p:cNvPr id="29" name="Freeform 16"/>
            <p:cNvSpPr>
              <a:spLocks noEditPoints="1"/>
            </p:cNvSpPr>
            <p:nvPr/>
          </p:nvSpPr>
          <p:spPr bwMode="auto">
            <a:xfrm>
              <a:off x="10517779" y="1054015"/>
              <a:ext cx="80963" cy="100012"/>
            </a:xfrm>
            <a:custGeom>
              <a:avLst/>
              <a:gdLst>
                <a:gd name="T0" fmla="*/ 62 w 114"/>
                <a:gd name="T1" fmla="*/ 0 h 143"/>
                <a:gd name="T2" fmla="*/ 114 w 114"/>
                <a:gd name="T3" fmla="*/ 46 h 143"/>
                <a:gd name="T4" fmla="*/ 64 w 114"/>
                <a:gd name="T5" fmla="*/ 92 h 143"/>
                <a:gd name="T6" fmla="*/ 32 w 114"/>
                <a:gd name="T7" fmla="*/ 92 h 143"/>
                <a:gd name="T8" fmla="*/ 32 w 114"/>
                <a:gd name="T9" fmla="*/ 143 h 143"/>
                <a:gd name="T10" fmla="*/ 0 w 114"/>
                <a:gd name="T11" fmla="*/ 143 h 143"/>
                <a:gd name="T12" fmla="*/ 0 w 114"/>
                <a:gd name="T13" fmla="*/ 0 h 143"/>
                <a:gd name="T14" fmla="*/ 62 w 114"/>
                <a:gd name="T15" fmla="*/ 0 h 143"/>
                <a:gd name="T16" fmla="*/ 32 w 114"/>
                <a:gd name="T17" fmla="*/ 67 h 143"/>
                <a:gd name="T18" fmla="*/ 59 w 114"/>
                <a:gd name="T19" fmla="*/ 67 h 143"/>
                <a:gd name="T20" fmla="*/ 84 w 114"/>
                <a:gd name="T21" fmla="*/ 47 h 143"/>
                <a:gd name="T22" fmla="*/ 60 w 114"/>
                <a:gd name="T23" fmla="*/ 26 h 143"/>
                <a:gd name="T24" fmla="*/ 32 w 114"/>
                <a:gd name="T25" fmla="*/ 26 h 143"/>
                <a:gd name="T26" fmla="*/ 32 w 114"/>
                <a:gd name="T27" fmla="*/ 67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14" h="143">
                  <a:moveTo>
                    <a:pt x="62" y="0"/>
                  </a:moveTo>
                  <a:cubicBezTo>
                    <a:pt x="93" y="0"/>
                    <a:pt x="114" y="15"/>
                    <a:pt x="114" y="46"/>
                  </a:cubicBezTo>
                  <a:cubicBezTo>
                    <a:pt x="114" y="77"/>
                    <a:pt x="92" y="92"/>
                    <a:pt x="64" y="92"/>
                  </a:cubicBezTo>
                  <a:cubicBezTo>
                    <a:pt x="32" y="92"/>
                    <a:pt x="32" y="92"/>
                    <a:pt x="32" y="92"/>
                  </a:cubicBezTo>
                  <a:cubicBezTo>
                    <a:pt x="32" y="143"/>
                    <a:pt x="32" y="143"/>
                    <a:pt x="32" y="143"/>
                  </a:cubicBezTo>
                  <a:cubicBezTo>
                    <a:pt x="0" y="143"/>
                    <a:pt x="0" y="143"/>
                    <a:pt x="0" y="143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62" y="0"/>
                  </a:lnTo>
                  <a:close/>
                  <a:moveTo>
                    <a:pt x="32" y="67"/>
                  </a:moveTo>
                  <a:cubicBezTo>
                    <a:pt x="59" y="67"/>
                    <a:pt x="59" y="67"/>
                    <a:pt x="59" y="67"/>
                  </a:cubicBezTo>
                  <a:cubicBezTo>
                    <a:pt x="73" y="67"/>
                    <a:pt x="84" y="62"/>
                    <a:pt x="84" y="47"/>
                  </a:cubicBezTo>
                  <a:cubicBezTo>
                    <a:pt x="84" y="31"/>
                    <a:pt x="73" y="26"/>
                    <a:pt x="60" y="26"/>
                  </a:cubicBezTo>
                  <a:cubicBezTo>
                    <a:pt x="32" y="26"/>
                    <a:pt x="32" y="26"/>
                    <a:pt x="32" y="26"/>
                  </a:cubicBezTo>
                  <a:lnTo>
                    <a:pt x="32" y="67"/>
                  </a:lnTo>
                  <a:close/>
                </a:path>
              </a:pathLst>
            </a:custGeom>
            <a:solidFill>
              <a:srgbClr val="00446B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  <p:sp>
          <p:nvSpPr>
            <p:cNvPr id="30" name="Freeform 17"/>
            <p:cNvSpPr>
              <a:spLocks noEditPoints="1"/>
            </p:cNvSpPr>
            <p:nvPr/>
          </p:nvSpPr>
          <p:spPr bwMode="auto">
            <a:xfrm>
              <a:off x="10608267" y="1052427"/>
              <a:ext cx="98425" cy="104775"/>
            </a:xfrm>
            <a:custGeom>
              <a:avLst/>
              <a:gdLst>
                <a:gd name="T0" fmla="*/ 140 w 140"/>
                <a:gd name="T1" fmla="*/ 75 h 149"/>
                <a:gd name="T2" fmla="*/ 70 w 140"/>
                <a:gd name="T3" fmla="*/ 149 h 149"/>
                <a:gd name="T4" fmla="*/ 0 w 140"/>
                <a:gd name="T5" fmla="*/ 75 h 149"/>
                <a:gd name="T6" fmla="*/ 70 w 140"/>
                <a:gd name="T7" fmla="*/ 0 h 149"/>
                <a:gd name="T8" fmla="*/ 140 w 140"/>
                <a:gd name="T9" fmla="*/ 75 h 149"/>
                <a:gd name="T10" fmla="*/ 31 w 140"/>
                <a:gd name="T11" fmla="*/ 74 h 149"/>
                <a:gd name="T12" fmla="*/ 70 w 140"/>
                <a:gd name="T13" fmla="*/ 123 h 149"/>
                <a:gd name="T14" fmla="*/ 108 w 140"/>
                <a:gd name="T15" fmla="*/ 74 h 149"/>
                <a:gd name="T16" fmla="*/ 70 w 140"/>
                <a:gd name="T17" fmla="*/ 26 h 149"/>
                <a:gd name="T18" fmla="*/ 31 w 140"/>
                <a:gd name="T19" fmla="*/ 74 h 1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40" h="149">
                  <a:moveTo>
                    <a:pt x="140" y="75"/>
                  </a:moveTo>
                  <a:cubicBezTo>
                    <a:pt x="140" y="119"/>
                    <a:pt x="112" y="149"/>
                    <a:pt x="70" y="149"/>
                  </a:cubicBezTo>
                  <a:cubicBezTo>
                    <a:pt x="28" y="149"/>
                    <a:pt x="0" y="119"/>
                    <a:pt x="0" y="75"/>
                  </a:cubicBezTo>
                  <a:cubicBezTo>
                    <a:pt x="0" y="30"/>
                    <a:pt x="28" y="0"/>
                    <a:pt x="70" y="0"/>
                  </a:cubicBezTo>
                  <a:cubicBezTo>
                    <a:pt x="112" y="0"/>
                    <a:pt x="140" y="30"/>
                    <a:pt x="140" y="75"/>
                  </a:cubicBezTo>
                  <a:close/>
                  <a:moveTo>
                    <a:pt x="31" y="74"/>
                  </a:moveTo>
                  <a:cubicBezTo>
                    <a:pt x="31" y="105"/>
                    <a:pt x="46" y="123"/>
                    <a:pt x="70" y="123"/>
                  </a:cubicBezTo>
                  <a:cubicBezTo>
                    <a:pt x="94" y="123"/>
                    <a:pt x="108" y="105"/>
                    <a:pt x="108" y="74"/>
                  </a:cubicBezTo>
                  <a:cubicBezTo>
                    <a:pt x="108" y="44"/>
                    <a:pt x="94" y="26"/>
                    <a:pt x="70" y="26"/>
                  </a:cubicBezTo>
                  <a:cubicBezTo>
                    <a:pt x="46" y="26"/>
                    <a:pt x="31" y="45"/>
                    <a:pt x="31" y="74"/>
                  </a:cubicBezTo>
                  <a:close/>
                </a:path>
              </a:pathLst>
            </a:custGeom>
            <a:solidFill>
              <a:srgbClr val="00446B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  <p:sp>
          <p:nvSpPr>
            <p:cNvPr id="31" name="Freeform 18"/>
            <p:cNvSpPr>
              <a:spLocks noEditPoints="1"/>
            </p:cNvSpPr>
            <p:nvPr/>
          </p:nvSpPr>
          <p:spPr bwMode="auto">
            <a:xfrm>
              <a:off x="10716217" y="1054015"/>
              <a:ext cx="109538" cy="100012"/>
            </a:xfrm>
            <a:custGeom>
              <a:avLst/>
              <a:gdLst>
                <a:gd name="T0" fmla="*/ 93 w 155"/>
                <a:gd name="T1" fmla="*/ 127 h 143"/>
                <a:gd name="T2" fmla="*/ 93 w 155"/>
                <a:gd name="T3" fmla="*/ 143 h 143"/>
                <a:gd name="T4" fmla="*/ 62 w 155"/>
                <a:gd name="T5" fmla="*/ 143 h 143"/>
                <a:gd name="T6" fmla="*/ 62 w 155"/>
                <a:gd name="T7" fmla="*/ 127 h 143"/>
                <a:gd name="T8" fmla="*/ 0 w 155"/>
                <a:gd name="T9" fmla="*/ 70 h 143"/>
                <a:gd name="T10" fmla="*/ 62 w 155"/>
                <a:gd name="T11" fmla="*/ 14 h 143"/>
                <a:gd name="T12" fmla="*/ 62 w 155"/>
                <a:gd name="T13" fmla="*/ 0 h 143"/>
                <a:gd name="T14" fmla="*/ 93 w 155"/>
                <a:gd name="T15" fmla="*/ 0 h 143"/>
                <a:gd name="T16" fmla="*/ 93 w 155"/>
                <a:gd name="T17" fmla="*/ 14 h 143"/>
                <a:gd name="T18" fmla="*/ 155 w 155"/>
                <a:gd name="T19" fmla="*/ 70 h 143"/>
                <a:gd name="T20" fmla="*/ 93 w 155"/>
                <a:gd name="T21" fmla="*/ 127 h 143"/>
                <a:gd name="T22" fmla="*/ 62 w 155"/>
                <a:gd name="T23" fmla="*/ 37 h 143"/>
                <a:gd name="T24" fmla="*/ 31 w 155"/>
                <a:gd name="T25" fmla="*/ 70 h 143"/>
                <a:gd name="T26" fmla="*/ 62 w 155"/>
                <a:gd name="T27" fmla="*/ 104 h 143"/>
                <a:gd name="T28" fmla="*/ 62 w 155"/>
                <a:gd name="T29" fmla="*/ 37 h 143"/>
                <a:gd name="T30" fmla="*/ 93 w 155"/>
                <a:gd name="T31" fmla="*/ 37 h 143"/>
                <a:gd name="T32" fmla="*/ 93 w 155"/>
                <a:gd name="T33" fmla="*/ 104 h 143"/>
                <a:gd name="T34" fmla="*/ 125 w 155"/>
                <a:gd name="T35" fmla="*/ 70 h 143"/>
                <a:gd name="T36" fmla="*/ 93 w 155"/>
                <a:gd name="T37" fmla="*/ 37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55" h="143">
                  <a:moveTo>
                    <a:pt x="93" y="127"/>
                  </a:moveTo>
                  <a:cubicBezTo>
                    <a:pt x="93" y="143"/>
                    <a:pt x="93" y="143"/>
                    <a:pt x="93" y="143"/>
                  </a:cubicBezTo>
                  <a:cubicBezTo>
                    <a:pt x="62" y="143"/>
                    <a:pt x="62" y="143"/>
                    <a:pt x="62" y="143"/>
                  </a:cubicBezTo>
                  <a:cubicBezTo>
                    <a:pt x="62" y="127"/>
                    <a:pt x="62" y="127"/>
                    <a:pt x="62" y="127"/>
                  </a:cubicBezTo>
                  <a:cubicBezTo>
                    <a:pt x="26" y="126"/>
                    <a:pt x="0" y="106"/>
                    <a:pt x="0" y="70"/>
                  </a:cubicBezTo>
                  <a:cubicBezTo>
                    <a:pt x="0" y="36"/>
                    <a:pt x="25" y="16"/>
                    <a:pt x="62" y="14"/>
                  </a:cubicBezTo>
                  <a:cubicBezTo>
                    <a:pt x="62" y="0"/>
                    <a:pt x="62" y="0"/>
                    <a:pt x="62" y="0"/>
                  </a:cubicBezTo>
                  <a:cubicBezTo>
                    <a:pt x="93" y="0"/>
                    <a:pt x="93" y="0"/>
                    <a:pt x="93" y="0"/>
                  </a:cubicBezTo>
                  <a:cubicBezTo>
                    <a:pt x="93" y="14"/>
                    <a:pt x="93" y="14"/>
                    <a:pt x="93" y="14"/>
                  </a:cubicBezTo>
                  <a:cubicBezTo>
                    <a:pt x="130" y="16"/>
                    <a:pt x="155" y="36"/>
                    <a:pt x="155" y="70"/>
                  </a:cubicBezTo>
                  <a:cubicBezTo>
                    <a:pt x="155" y="106"/>
                    <a:pt x="130" y="126"/>
                    <a:pt x="93" y="127"/>
                  </a:cubicBezTo>
                  <a:close/>
                  <a:moveTo>
                    <a:pt x="62" y="37"/>
                  </a:moveTo>
                  <a:cubicBezTo>
                    <a:pt x="42" y="38"/>
                    <a:pt x="31" y="50"/>
                    <a:pt x="31" y="70"/>
                  </a:cubicBezTo>
                  <a:cubicBezTo>
                    <a:pt x="31" y="89"/>
                    <a:pt x="42" y="103"/>
                    <a:pt x="62" y="104"/>
                  </a:cubicBezTo>
                  <a:lnTo>
                    <a:pt x="62" y="37"/>
                  </a:lnTo>
                  <a:close/>
                  <a:moveTo>
                    <a:pt x="93" y="37"/>
                  </a:moveTo>
                  <a:cubicBezTo>
                    <a:pt x="93" y="104"/>
                    <a:pt x="93" y="104"/>
                    <a:pt x="93" y="104"/>
                  </a:cubicBezTo>
                  <a:cubicBezTo>
                    <a:pt x="113" y="103"/>
                    <a:pt x="125" y="89"/>
                    <a:pt x="125" y="70"/>
                  </a:cubicBezTo>
                  <a:cubicBezTo>
                    <a:pt x="125" y="50"/>
                    <a:pt x="114" y="38"/>
                    <a:pt x="93" y="37"/>
                  </a:cubicBezTo>
                  <a:close/>
                </a:path>
              </a:pathLst>
            </a:custGeom>
            <a:solidFill>
              <a:srgbClr val="00446B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  <p:sp>
          <p:nvSpPr>
            <p:cNvPr id="32" name="Freeform 19"/>
            <p:cNvSpPr>
              <a:spLocks/>
            </p:cNvSpPr>
            <p:nvPr/>
          </p:nvSpPr>
          <p:spPr bwMode="auto">
            <a:xfrm>
              <a:off x="10840042" y="1054015"/>
              <a:ext cx="84138" cy="100012"/>
            </a:xfrm>
            <a:custGeom>
              <a:avLst/>
              <a:gdLst>
                <a:gd name="T0" fmla="*/ 53 w 53"/>
                <a:gd name="T1" fmla="*/ 63 h 63"/>
                <a:gd name="T2" fmla="*/ 40 w 53"/>
                <a:gd name="T3" fmla="*/ 63 h 63"/>
                <a:gd name="T4" fmla="*/ 40 w 53"/>
                <a:gd name="T5" fmla="*/ 20 h 63"/>
                <a:gd name="T6" fmla="*/ 39 w 53"/>
                <a:gd name="T7" fmla="*/ 20 h 63"/>
                <a:gd name="T8" fmla="*/ 15 w 53"/>
                <a:gd name="T9" fmla="*/ 63 h 63"/>
                <a:gd name="T10" fmla="*/ 0 w 53"/>
                <a:gd name="T11" fmla="*/ 63 h 63"/>
                <a:gd name="T12" fmla="*/ 0 w 53"/>
                <a:gd name="T13" fmla="*/ 0 h 63"/>
                <a:gd name="T14" fmla="*/ 14 w 53"/>
                <a:gd name="T15" fmla="*/ 0 h 63"/>
                <a:gd name="T16" fmla="*/ 14 w 53"/>
                <a:gd name="T17" fmla="*/ 44 h 63"/>
                <a:gd name="T18" fmla="*/ 14 w 53"/>
                <a:gd name="T19" fmla="*/ 44 h 63"/>
                <a:gd name="T20" fmla="*/ 38 w 53"/>
                <a:gd name="T21" fmla="*/ 0 h 63"/>
                <a:gd name="T22" fmla="*/ 53 w 53"/>
                <a:gd name="T23" fmla="*/ 0 h 63"/>
                <a:gd name="T24" fmla="*/ 53 w 53"/>
                <a:gd name="T25" fmla="*/ 63 h 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53" h="63">
                  <a:moveTo>
                    <a:pt x="53" y="63"/>
                  </a:moveTo>
                  <a:lnTo>
                    <a:pt x="40" y="63"/>
                  </a:lnTo>
                  <a:lnTo>
                    <a:pt x="40" y="20"/>
                  </a:lnTo>
                  <a:lnTo>
                    <a:pt x="39" y="20"/>
                  </a:lnTo>
                  <a:lnTo>
                    <a:pt x="15" y="63"/>
                  </a:lnTo>
                  <a:lnTo>
                    <a:pt x="0" y="63"/>
                  </a:lnTo>
                  <a:lnTo>
                    <a:pt x="0" y="0"/>
                  </a:lnTo>
                  <a:lnTo>
                    <a:pt x="14" y="0"/>
                  </a:lnTo>
                  <a:lnTo>
                    <a:pt x="14" y="44"/>
                  </a:lnTo>
                  <a:lnTo>
                    <a:pt x="14" y="44"/>
                  </a:lnTo>
                  <a:lnTo>
                    <a:pt x="38" y="0"/>
                  </a:lnTo>
                  <a:lnTo>
                    <a:pt x="53" y="0"/>
                  </a:lnTo>
                  <a:lnTo>
                    <a:pt x="53" y="63"/>
                  </a:lnTo>
                  <a:close/>
                </a:path>
              </a:pathLst>
            </a:custGeom>
            <a:solidFill>
              <a:srgbClr val="00446B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  <p:sp>
          <p:nvSpPr>
            <p:cNvPr id="33" name="Freeform 20"/>
            <p:cNvSpPr>
              <a:spLocks/>
            </p:cNvSpPr>
            <p:nvPr/>
          </p:nvSpPr>
          <p:spPr bwMode="auto">
            <a:xfrm>
              <a:off x="10935292" y="1054015"/>
              <a:ext cx="90488" cy="103187"/>
            </a:xfrm>
            <a:custGeom>
              <a:avLst/>
              <a:gdLst>
                <a:gd name="T0" fmla="*/ 129 w 129"/>
                <a:gd name="T1" fmla="*/ 143 h 146"/>
                <a:gd name="T2" fmla="*/ 98 w 129"/>
                <a:gd name="T3" fmla="*/ 143 h 146"/>
                <a:gd name="T4" fmla="*/ 98 w 129"/>
                <a:gd name="T5" fmla="*/ 27 h 146"/>
                <a:gd name="T6" fmla="*/ 60 w 129"/>
                <a:gd name="T7" fmla="*/ 27 h 146"/>
                <a:gd name="T8" fmla="*/ 58 w 129"/>
                <a:gd name="T9" fmla="*/ 87 h 146"/>
                <a:gd name="T10" fmla="*/ 18 w 129"/>
                <a:gd name="T11" fmla="*/ 146 h 146"/>
                <a:gd name="T12" fmla="*/ 0 w 129"/>
                <a:gd name="T13" fmla="*/ 143 h 146"/>
                <a:gd name="T14" fmla="*/ 0 w 129"/>
                <a:gd name="T15" fmla="*/ 118 h 146"/>
                <a:gd name="T16" fmla="*/ 11 w 129"/>
                <a:gd name="T17" fmla="*/ 120 h 146"/>
                <a:gd name="T18" fmla="*/ 27 w 129"/>
                <a:gd name="T19" fmla="*/ 87 h 146"/>
                <a:gd name="T20" fmla="*/ 30 w 129"/>
                <a:gd name="T21" fmla="*/ 0 h 146"/>
                <a:gd name="T22" fmla="*/ 129 w 129"/>
                <a:gd name="T23" fmla="*/ 0 h 146"/>
                <a:gd name="T24" fmla="*/ 129 w 129"/>
                <a:gd name="T25" fmla="*/ 143 h 1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29" h="146">
                  <a:moveTo>
                    <a:pt x="129" y="143"/>
                  </a:moveTo>
                  <a:cubicBezTo>
                    <a:pt x="98" y="143"/>
                    <a:pt x="98" y="143"/>
                    <a:pt x="98" y="143"/>
                  </a:cubicBezTo>
                  <a:cubicBezTo>
                    <a:pt x="98" y="27"/>
                    <a:pt x="98" y="27"/>
                    <a:pt x="98" y="27"/>
                  </a:cubicBezTo>
                  <a:cubicBezTo>
                    <a:pt x="60" y="27"/>
                    <a:pt x="60" y="27"/>
                    <a:pt x="60" y="27"/>
                  </a:cubicBezTo>
                  <a:cubicBezTo>
                    <a:pt x="58" y="87"/>
                    <a:pt x="58" y="87"/>
                    <a:pt x="58" y="87"/>
                  </a:cubicBezTo>
                  <a:cubicBezTo>
                    <a:pt x="56" y="128"/>
                    <a:pt x="42" y="146"/>
                    <a:pt x="18" y="146"/>
                  </a:cubicBezTo>
                  <a:cubicBezTo>
                    <a:pt x="12" y="146"/>
                    <a:pt x="5" y="145"/>
                    <a:pt x="0" y="143"/>
                  </a:cubicBezTo>
                  <a:cubicBezTo>
                    <a:pt x="0" y="118"/>
                    <a:pt x="0" y="118"/>
                    <a:pt x="0" y="118"/>
                  </a:cubicBezTo>
                  <a:cubicBezTo>
                    <a:pt x="3" y="119"/>
                    <a:pt x="7" y="120"/>
                    <a:pt x="11" y="120"/>
                  </a:cubicBezTo>
                  <a:cubicBezTo>
                    <a:pt x="20" y="120"/>
                    <a:pt x="27" y="116"/>
                    <a:pt x="27" y="87"/>
                  </a:cubicBezTo>
                  <a:cubicBezTo>
                    <a:pt x="30" y="0"/>
                    <a:pt x="30" y="0"/>
                    <a:pt x="30" y="0"/>
                  </a:cubicBezTo>
                  <a:cubicBezTo>
                    <a:pt x="129" y="0"/>
                    <a:pt x="129" y="0"/>
                    <a:pt x="129" y="0"/>
                  </a:cubicBezTo>
                  <a:lnTo>
                    <a:pt x="129" y="143"/>
                  </a:lnTo>
                  <a:close/>
                </a:path>
              </a:pathLst>
            </a:custGeom>
            <a:solidFill>
              <a:srgbClr val="00446B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  <p:sp>
          <p:nvSpPr>
            <p:cNvPr id="34" name="Freeform 21"/>
            <p:cNvSpPr>
              <a:spLocks noEditPoints="1"/>
            </p:cNvSpPr>
            <p:nvPr/>
          </p:nvSpPr>
          <p:spPr bwMode="auto">
            <a:xfrm>
              <a:off x="11044829" y="1054015"/>
              <a:ext cx="80963" cy="100012"/>
            </a:xfrm>
            <a:custGeom>
              <a:avLst/>
              <a:gdLst>
                <a:gd name="T0" fmla="*/ 63 w 115"/>
                <a:gd name="T1" fmla="*/ 143 h 143"/>
                <a:gd name="T2" fmla="*/ 0 w 115"/>
                <a:gd name="T3" fmla="*/ 143 h 143"/>
                <a:gd name="T4" fmla="*/ 0 w 115"/>
                <a:gd name="T5" fmla="*/ 0 h 143"/>
                <a:gd name="T6" fmla="*/ 31 w 115"/>
                <a:gd name="T7" fmla="*/ 0 h 143"/>
                <a:gd name="T8" fmla="*/ 31 w 115"/>
                <a:gd name="T9" fmla="*/ 52 h 143"/>
                <a:gd name="T10" fmla="*/ 64 w 115"/>
                <a:gd name="T11" fmla="*/ 52 h 143"/>
                <a:gd name="T12" fmla="*/ 115 w 115"/>
                <a:gd name="T13" fmla="*/ 97 h 143"/>
                <a:gd name="T14" fmla="*/ 63 w 115"/>
                <a:gd name="T15" fmla="*/ 143 h 143"/>
                <a:gd name="T16" fmla="*/ 60 w 115"/>
                <a:gd name="T17" fmla="*/ 76 h 143"/>
                <a:gd name="T18" fmla="*/ 31 w 115"/>
                <a:gd name="T19" fmla="*/ 76 h 143"/>
                <a:gd name="T20" fmla="*/ 31 w 115"/>
                <a:gd name="T21" fmla="*/ 117 h 143"/>
                <a:gd name="T22" fmla="*/ 60 w 115"/>
                <a:gd name="T23" fmla="*/ 117 h 143"/>
                <a:gd name="T24" fmla="*/ 84 w 115"/>
                <a:gd name="T25" fmla="*/ 97 h 143"/>
                <a:gd name="T26" fmla="*/ 60 w 115"/>
                <a:gd name="T27" fmla="*/ 76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15" h="143">
                  <a:moveTo>
                    <a:pt x="63" y="143"/>
                  </a:moveTo>
                  <a:cubicBezTo>
                    <a:pt x="0" y="143"/>
                    <a:pt x="0" y="143"/>
                    <a:pt x="0" y="143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31" y="0"/>
                    <a:pt x="31" y="0"/>
                    <a:pt x="31" y="0"/>
                  </a:cubicBezTo>
                  <a:cubicBezTo>
                    <a:pt x="31" y="52"/>
                    <a:pt x="31" y="52"/>
                    <a:pt x="31" y="52"/>
                  </a:cubicBezTo>
                  <a:cubicBezTo>
                    <a:pt x="64" y="52"/>
                    <a:pt x="64" y="52"/>
                    <a:pt x="64" y="52"/>
                  </a:cubicBezTo>
                  <a:cubicBezTo>
                    <a:pt x="93" y="52"/>
                    <a:pt x="115" y="66"/>
                    <a:pt x="115" y="97"/>
                  </a:cubicBezTo>
                  <a:cubicBezTo>
                    <a:pt x="115" y="128"/>
                    <a:pt x="93" y="143"/>
                    <a:pt x="63" y="143"/>
                  </a:cubicBezTo>
                  <a:close/>
                  <a:moveTo>
                    <a:pt x="60" y="76"/>
                  </a:moveTo>
                  <a:cubicBezTo>
                    <a:pt x="31" y="76"/>
                    <a:pt x="31" y="76"/>
                    <a:pt x="31" y="76"/>
                  </a:cubicBezTo>
                  <a:cubicBezTo>
                    <a:pt x="31" y="117"/>
                    <a:pt x="31" y="117"/>
                    <a:pt x="31" y="117"/>
                  </a:cubicBezTo>
                  <a:cubicBezTo>
                    <a:pt x="60" y="117"/>
                    <a:pt x="60" y="117"/>
                    <a:pt x="60" y="117"/>
                  </a:cubicBezTo>
                  <a:cubicBezTo>
                    <a:pt x="75" y="117"/>
                    <a:pt x="84" y="112"/>
                    <a:pt x="84" y="97"/>
                  </a:cubicBezTo>
                  <a:cubicBezTo>
                    <a:pt x="84" y="82"/>
                    <a:pt x="74" y="76"/>
                    <a:pt x="60" y="76"/>
                  </a:cubicBezTo>
                  <a:close/>
                </a:path>
              </a:pathLst>
            </a:custGeom>
            <a:solidFill>
              <a:srgbClr val="00446B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  <p:sp>
          <p:nvSpPr>
            <p:cNvPr id="35" name="Freeform 22"/>
            <p:cNvSpPr>
              <a:spLocks/>
            </p:cNvSpPr>
            <p:nvPr/>
          </p:nvSpPr>
          <p:spPr bwMode="auto">
            <a:xfrm>
              <a:off x="11138492" y="1054015"/>
              <a:ext cx="84138" cy="100012"/>
            </a:xfrm>
            <a:custGeom>
              <a:avLst/>
              <a:gdLst>
                <a:gd name="T0" fmla="*/ 53 w 53"/>
                <a:gd name="T1" fmla="*/ 63 h 63"/>
                <a:gd name="T2" fmla="*/ 39 w 53"/>
                <a:gd name="T3" fmla="*/ 63 h 63"/>
                <a:gd name="T4" fmla="*/ 39 w 53"/>
                <a:gd name="T5" fmla="*/ 36 h 63"/>
                <a:gd name="T6" fmla="*/ 14 w 53"/>
                <a:gd name="T7" fmla="*/ 36 h 63"/>
                <a:gd name="T8" fmla="*/ 14 w 53"/>
                <a:gd name="T9" fmla="*/ 63 h 63"/>
                <a:gd name="T10" fmla="*/ 0 w 53"/>
                <a:gd name="T11" fmla="*/ 63 h 63"/>
                <a:gd name="T12" fmla="*/ 0 w 53"/>
                <a:gd name="T13" fmla="*/ 0 h 63"/>
                <a:gd name="T14" fmla="*/ 14 w 53"/>
                <a:gd name="T15" fmla="*/ 0 h 63"/>
                <a:gd name="T16" fmla="*/ 14 w 53"/>
                <a:gd name="T17" fmla="*/ 24 h 63"/>
                <a:gd name="T18" fmla="*/ 39 w 53"/>
                <a:gd name="T19" fmla="*/ 24 h 63"/>
                <a:gd name="T20" fmla="*/ 39 w 53"/>
                <a:gd name="T21" fmla="*/ 0 h 63"/>
                <a:gd name="T22" fmla="*/ 53 w 53"/>
                <a:gd name="T23" fmla="*/ 0 h 63"/>
                <a:gd name="T24" fmla="*/ 53 w 53"/>
                <a:gd name="T25" fmla="*/ 63 h 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53" h="63">
                  <a:moveTo>
                    <a:pt x="53" y="63"/>
                  </a:moveTo>
                  <a:lnTo>
                    <a:pt x="39" y="63"/>
                  </a:lnTo>
                  <a:lnTo>
                    <a:pt x="39" y="36"/>
                  </a:lnTo>
                  <a:lnTo>
                    <a:pt x="14" y="36"/>
                  </a:lnTo>
                  <a:lnTo>
                    <a:pt x="14" y="63"/>
                  </a:lnTo>
                  <a:lnTo>
                    <a:pt x="0" y="63"/>
                  </a:lnTo>
                  <a:lnTo>
                    <a:pt x="0" y="0"/>
                  </a:lnTo>
                  <a:lnTo>
                    <a:pt x="14" y="0"/>
                  </a:lnTo>
                  <a:lnTo>
                    <a:pt x="14" y="24"/>
                  </a:lnTo>
                  <a:lnTo>
                    <a:pt x="39" y="24"/>
                  </a:lnTo>
                  <a:lnTo>
                    <a:pt x="39" y="0"/>
                  </a:lnTo>
                  <a:lnTo>
                    <a:pt x="53" y="0"/>
                  </a:lnTo>
                  <a:lnTo>
                    <a:pt x="53" y="63"/>
                  </a:lnTo>
                  <a:close/>
                </a:path>
              </a:pathLst>
            </a:custGeom>
            <a:solidFill>
              <a:srgbClr val="00446B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  <p:sp>
          <p:nvSpPr>
            <p:cNvPr id="36" name="Freeform 23"/>
            <p:cNvSpPr>
              <a:spLocks noEditPoints="1"/>
            </p:cNvSpPr>
            <p:nvPr/>
          </p:nvSpPr>
          <p:spPr bwMode="auto">
            <a:xfrm>
              <a:off x="11243267" y="1054015"/>
              <a:ext cx="106363" cy="100012"/>
            </a:xfrm>
            <a:custGeom>
              <a:avLst/>
              <a:gdLst>
                <a:gd name="T0" fmla="*/ 55 w 154"/>
                <a:gd name="T1" fmla="*/ 143 h 143"/>
                <a:gd name="T2" fmla="*/ 0 w 154"/>
                <a:gd name="T3" fmla="*/ 143 h 143"/>
                <a:gd name="T4" fmla="*/ 0 w 154"/>
                <a:gd name="T5" fmla="*/ 0 h 143"/>
                <a:gd name="T6" fmla="*/ 31 w 154"/>
                <a:gd name="T7" fmla="*/ 0 h 143"/>
                <a:gd name="T8" fmla="*/ 31 w 154"/>
                <a:gd name="T9" fmla="*/ 52 h 143"/>
                <a:gd name="T10" fmla="*/ 57 w 154"/>
                <a:gd name="T11" fmla="*/ 52 h 143"/>
                <a:gd name="T12" fmla="*/ 107 w 154"/>
                <a:gd name="T13" fmla="*/ 97 h 143"/>
                <a:gd name="T14" fmla="*/ 55 w 154"/>
                <a:gd name="T15" fmla="*/ 143 h 143"/>
                <a:gd name="T16" fmla="*/ 53 w 154"/>
                <a:gd name="T17" fmla="*/ 76 h 143"/>
                <a:gd name="T18" fmla="*/ 31 w 154"/>
                <a:gd name="T19" fmla="*/ 76 h 143"/>
                <a:gd name="T20" fmla="*/ 31 w 154"/>
                <a:gd name="T21" fmla="*/ 117 h 143"/>
                <a:gd name="T22" fmla="*/ 53 w 154"/>
                <a:gd name="T23" fmla="*/ 117 h 143"/>
                <a:gd name="T24" fmla="*/ 77 w 154"/>
                <a:gd name="T25" fmla="*/ 97 h 143"/>
                <a:gd name="T26" fmla="*/ 53 w 154"/>
                <a:gd name="T27" fmla="*/ 76 h 143"/>
                <a:gd name="T28" fmla="*/ 154 w 154"/>
                <a:gd name="T29" fmla="*/ 0 h 143"/>
                <a:gd name="T30" fmla="*/ 154 w 154"/>
                <a:gd name="T31" fmla="*/ 143 h 143"/>
                <a:gd name="T32" fmla="*/ 123 w 154"/>
                <a:gd name="T33" fmla="*/ 143 h 143"/>
                <a:gd name="T34" fmla="*/ 123 w 154"/>
                <a:gd name="T35" fmla="*/ 0 h 143"/>
                <a:gd name="T36" fmla="*/ 154 w 154"/>
                <a:gd name="T37" fmla="*/ 0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54" h="143">
                  <a:moveTo>
                    <a:pt x="55" y="143"/>
                  </a:moveTo>
                  <a:cubicBezTo>
                    <a:pt x="0" y="143"/>
                    <a:pt x="0" y="143"/>
                    <a:pt x="0" y="143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31" y="0"/>
                    <a:pt x="31" y="0"/>
                    <a:pt x="31" y="0"/>
                  </a:cubicBezTo>
                  <a:cubicBezTo>
                    <a:pt x="31" y="52"/>
                    <a:pt x="31" y="52"/>
                    <a:pt x="31" y="52"/>
                  </a:cubicBezTo>
                  <a:cubicBezTo>
                    <a:pt x="57" y="52"/>
                    <a:pt x="57" y="52"/>
                    <a:pt x="57" y="52"/>
                  </a:cubicBezTo>
                  <a:cubicBezTo>
                    <a:pt x="85" y="52"/>
                    <a:pt x="107" y="66"/>
                    <a:pt x="107" y="97"/>
                  </a:cubicBezTo>
                  <a:cubicBezTo>
                    <a:pt x="107" y="128"/>
                    <a:pt x="86" y="143"/>
                    <a:pt x="55" y="143"/>
                  </a:cubicBezTo>
                  <a:close/>
                  <a:moveTo>
                    <a:pt x="53" y="76"/>
                  </a:moveTo>
                  <a:cubicBezTo>
                    <a:pt x="31" y="76"/>
                    <a:pt x="31" y="76"/>
                    <a:pt x="31" y="76"/>
                  </a:cubicBezTo>
                  <a:cubicBezTo>
                    <a:pt x="31" y="117"/>
                    <a:pt x="31" y="117"/>
                    <a:pt x="31" y="117"/>
                  </a:cubicBezTo>
                  <a:cubicBezTo>
                    <a:pt x="53" y="117"/>
                    <a:pt x="53" y="117"/>
                    <a:pt x="53" y="117"/>
                  </a:cubicBezTo>
                  <a:cubicBezTo>
                    <a:pt x="68" y="117"/>
                    <a:pt x="77" y="112"/>
                    <a:pt x="77" y="97"/>
                  </a:cubicBezTo>
                  <a:cubicBezTo>
                    <a:pt x="77" y="82"/>
                    <a:pt x="67" y="76"/>
                    <a:pt x="53" y="76"/>
                  </a:cubicBezTo>
                  <a:close/>
                  <a:moveTo>
                    <a:pt x="154" y="0"/>
                  </a:moveTo>
                  <a:cubicBezTo>
                    <a:pt x="154" y="143"/>
                    <a:pt x="154" y="143"/>
                    <a:pt x="154" y="143"/>
                  </a:cubicBezTo>
                  <a:cubicBezTo>
                    <a:pt x="123" y="143"/>
                    <a:pt x="123" y="143"/>
                    <a:pt x="123" y="143"/>
                  </a:cubicBezTo>
                  <a:cubicBezTo>
                    <a:pt x="123" y="0"/>
                    <a:pt x="123" y="0"/>
                    <a:pt x="123" y="0"/>
                  </a:cubicBezTo>
                  <a:lnTo>
                    <a:pt x="154" y="0"/>
                  </a:lnTo>
                  <a:close/>
                </a:path>
              </a:pathLst>
            </a:custGeom>
            <a:solidFill>
              <a:srgbClr val="00446B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  <p:sp>
          <p:nvSpPr>
            <p:cNvPr id="37" name="Freeform 24"/>
            <p:cNvSpPr>
              <a:spLocks/>
            </p:cNvSpPr>
            <p:nvPr/>
          </p:nvSpPr>
          <p:spPr bwMode="auto">
            <a:xfrm>
              <a:off x="11359154" y="1054015"/>
              <a:ext cx="95250" cy="100012"/>
            </a:xfrm>
            <a:custGeom>
              <a:avLst/>
              <a:gdLst>
                <a:gd name="T0" fmla="*/ 38 w 60"/>
                <a:gd name="T1" fmla="*/ 30 h 63"/>
                <a:gd name="T2" fmla="*/ 60 w 60"/>
                <a:gd name="T3" fmla="*/ 63 h 63"/>
                <a:gd name="T4" fmla="*/ 43 w 60"/>
                <a:gd name="T5" fmla="*/ 63 h 63"/>
                <a:gd name="T6" fmla="*/ 29 w 60"/>
                <a:gd name="T7" fmla="*/ 41 h 63"/>
                <a:gd name="T8" fmla="*/ 16 w 60"/>
                <a:gd name="T9" fmla="*/ 63 h 63"/>
                <a:gd name="T10" fmla="*/ 0 w 60"/>
                <a:gd name="T11" fmla="*/ 63 h 63"/>
                <a:gd name="T12" fmla="*/ 22 w 60"/>
                <a:gd name="T13" fmla="*/ 30 h 63"/>
                <a:gd name="T14" fmla="*/ 2 w 60"/>
                <a:gd name="T15" fmla="*/ 0 h 63"/>
                <a:gd name="T16" fmla="*/ 17 w 60"/>
                <a:gd name="T17" fmla="*/ 0 h 63"/>
                <a:gd name="T18" fmla="*/ 30 w 60"/>
                <a:gd name="T19" fmla="*/ 21 h 63"/>
                <a:gd name="T20" fmla="*/ 43 w 60"/>
                <a:gd name="T21" fmla="*/ 0 h 63"/>
                <a:gd name="T22" fmla="*/ 58 w 60"/>
                <a:gd name="T23" fmla="*/ 0 h 63"/>
                <a:gd name="T24" fmla="*/ 38 w 60"/>
                <a:gd name="T25" fmla="*/ 30 h 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60" h="63">
                  <a:moveTo>
                    <a:pt x="38" y="30"/>
                  </a:moveTo>
                  <a:lnTo>
                    <a:pt x="60" y="63"/>
                  </a:lnTo>
                  <a:lnTo>
                    <a:pt x="43" y="63"/>
                  </a:lnTo>
                  <a:lnTo>
                    <a:pt x="29" y="41"/>
                  </a:lnTo>
                  <a:lnTo>
                    <a:pt x="16" y="63"/>
                  </a:lnTo>
                  <a:lnTo>
                    <a:pt x="0" y="63"/>
                  </a:lnTo>
                  <a:lnTo>
                    <a:pt x="22" y="30"/>
                  </a:lnTo>
                  <a:lnTo>
                    <a:pt x="2" y="0"/>
                  </a:lnTo>
                  <a:lnTo>
                    <a:pt x="17" y="0"/>
                  </a:lnTo>
                  <a:lnTo>
                    <a:pt x="30" y="21"/>
                  </a:lnTo>
                  <a:lnTo>
                    <a:pt x="43" y="0"/>
                  </a:lnTo>
                  <a:lnTo>
                    <a:pt x="58" y="0"/>
                  </a:lnTo>
                  <a:lnTo>
                    <a:pt x="38" y="30"/>
                  </a:lnTo>
                  <a:close/>
                </a:path>
              </a:pathLst>
            </a:custGeom>
            <a:solidFill>
              <a:srgbClr val="00446B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  <p:sp>
          <p:nvSpPr>
            <p:cNvPr id="38" name="Freeform 25"/>
            <p:cNvSpPr>
              <a:spLocks noEditPoints="1"/>
            </p:cNvSpPr>
            <p:nvPr/>
          </p:nvSpPr>
          <p:spPr bwMode="auto">
            <a:xfrm>
              <a:off x="10767017" y="1214352"/>
              <a:ext cx="98425" cy="98425"/>
            </a:xfrm>
            <a:custGeom>
              <a:avLst/>
              <a:gdLst>
                <a:gd name="T0" fmla="*/ 62 w 62"/>
                <a:gd name="T1" fmla="*/ 62 h 62"/>
                <a:gd name="T2" fmla="*/ 48 w 62"/>
                <a:gd name="T3" fmla="*/ 62 h 62"/>
                <a:gd name="T4" fmla="*/ 43 w 62"/>
                <a:gd name="T5" fmla="*/ 49 h 62"/>
                <a:gd name="T6" fmla="*/ 19 w 62"/>
                <a:gd name="T7" fmla="*/ 49 h 62"/>
                <a:gd name="T8" fmla="*/ 15 w 62"/>
                <a:gd name="T9" fmla="*/ 62 h 62"/>
                <a:gd name="T10" fmla="*/ 0 w 62"/>
                <a:gd name="T11" fmla="*/ 62 h 62"/>
                <a:gd name="T12" fmla="*/ 24 w 62"/>
                <a:gd name="T13" fmla="*/ 0 h 62"/>
                <a:gd name="T14" fmla="*/ 38 w 62"/>
                <a:gd name="T15" fmla="*/ 0 h 62"/>
                <a:gd name="T16" fmla="*/ 62 w 62"/>
                <a:gd name="T17" fmla="*/ 62 h 62"/>
                <a:gd name="T18" fmla="*/ 31 w 62"/>
                <a:gd name="T19" fmla="*/ 15 h 62"/>
                <a:gd name="T20" fmla="*/ 23 w 62"/>
                <a:gd name="T21" fmla="*/ 39 h 62"/>
                <a:gd name="T22" fmla="*/ 40 w 62"/>
                <a:gd name="T23" fmla="*/ 39 h 62"/>
                <a:gd name="T24" fmla="*/ 31 w 62"/>
                <a:gd name="T25" fmla="*/ 15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62" h="62">
                  <a:moveTo>
                    <a:pt x="62" y="62"/>
                  </a:moveTo>
                  <a:lnTo>
                    <a:pt x="48" y="62"/>
                  </a:lnTo>
                  <a:lnTo>
                    <a:pt x="43" y="49"/>
                  </a:lnTo>
                  <a:lnTo>
                    <a:pt x="19" y="49"/>
                  </a:lnTo>
                  <a:lnTo>
                    <a:pt x="15" y="62"/>
                  </a:lnTo>
                  <a:lnTo>
                    <a:pt x="0" y="62"/>
                  </a:lnTo>
                  <a:lnTo>
                    <a:pt x="24" y="0"/>
                  </a:lnTo>
                  <a:lnTo>
                    <a:pt x="38" y="0"/>
                  </a:lnTo>
                  <a:lnTo>
                    <a:pt x="62" y="62"/>
                  </a:lnTo>
                  <a:close/>
                  <a:moveTo>
                    <a:pt x="31" y="15"/>
                  </a:moveTo>
                  <a:lnTo>
                    <a:pt x="23" y="39"/>
                  </a:lnTo>
                  <a:lnTo>
                    <a:pt x="40" y="39"/>
                  </a:lnTo>
                  <a:lnTo>
                    <a:pt x="31" y="15"/>
                  </a:lnTo>
                  <a:close/>
                </a:path>
              </a:pathLst>
            </a:custGeom>
            <a:solidFill>
              <a:srgbClr val="00446B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  <p:sp>
          <p:nvSpPr>
            <p:cNvPr id="39" name="Freeform 26"/>
            <p:cNvSpPr>
              <a:spLocks/>
            </p:cNvSpPr>
            <p:nvPr/>
          </p:nvSpPr>
          <p:spPr bwMode="auto">
            <a:xfrm>
              <a:off x="10874967" y="1214352"/>
              <a:ext cx="92075" cy="98425"/>
            </a:xfrm>
            <a:custGeom>
              <a:avLst/>
              <a:gdLst>
                <a:gd name="T0" fmla="*/ 31 w 58"/>
                <a:gd name="T1" fmla="*/ 24 h 62"/>
                <a:gd name="T2" fmla="*/ 58 w 58"/>
                <a:gd name="T3" fmla="*/ 62 h 62"/>
                <a:gd name="T4" fmla="*/ 41 w 58"/>
                <a:gd name="T5" fmla="*/ 62 h 62"/>
                <a:gd name="T6" fmla="*/ 22 w 58"/>
                <a:gd name="T7" fmla="*/ 34 h 62"/>
                <a:gd name="T8" fmla="*/ 14 w 58"/>
                <a:gd name="T9" fmla="*/ 42 h 62"/>
                <a:gd name="T10" fmla="*/ 14 w 58"/>
                <a:gd name="T11" fmla="*/ 62 h 62"/>
                <a:gd name="T12" fmla="*/ 0 w 58"/>
                <a:gd name="T13" fmla="*/ 62 h 62"/>
                <a:gd name="T14" fmla="*/ 0 w 58"/>
                <a:gd name="T15" fmla="*/ 0 h 62"/>
                <a:gd name="T16" fmla="*/ 14 w 58"/>
                <a:gd name="T17" fmla="*/ 0 h 62"/>
                <a:gd name="T18" fmla="*/ 14 w 58"/>
                <a:gd name="T19" fmla="*/ 26 h 62"/>
                <a:gd name="T20" fmla="*/ 38 w 58"/>
                <a:gd name="T21" fmla="*/ 0 h 62"/>
                <a:gd name="T22" fmla="*/ 56 w 58"/>
                <a:gd name="T23" fmla="*/ 0 h 62"/>
                <a:gd name="T24" fmla="*/ 31 w 58"/>
                <a:gd name="T25" fmla="*/ 24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58" h="62">
                  <a:moveTo>
                    <a:pt x="31" y="24"/>
                  </a:moveTo>
                  <a:lnTo>
                    <a:pt x="58" y="62"/>
                  </a:lnTo>
                  <a:lnTo>
                    <a:pt x="41" y="62"/>
                  </a:lnTo>
                  <a:lnTo>
                    <a:pt x="22" y="34"/>
                  </a:lnTo>
                  <a:lnTo>
                    <a:pt x="14" y="42"/>
                  </a:lnTo>
                  <a:lnTo>
                    <a:pt x="14" y="62"/>
                  </a:lnTo>
                  <a:lnTo>
                    <a:pt x="0" y="62"/>
                  </a:lnTo>
                  <a:lnTo>
                    <a:pt x="0" y="0"/>
                  </a:lnTo>
                  <a:lnTo>
                    <a:pt x="14" y="0"/>
                  </a:lnTo>
                  <a:lnTo>
                    <a:pt x="14" y="26"/>
                  </a:lnTo>
                  <a:lnTo>
                    <a:pt x="38" y="0"/>
                  </a:lnTo>
                  <a:lnTo>
                    <a:pt x="56" y="0"/>
                  </a:lnTo>
                  <a:lnTo>
                    <a:pt x="31" y="24"/>
                  </a:lnTo>
                  <a:close/>
                </a:path>
              </a:pathLst>
            </a:custGeom>
            <a:solidFill>
              <a:srgbClr val="00446B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  <p:sp>
          <p:nvSpPr>
            <p:cNvPr id="40" name="Freeform 27"/>
            <p:cNvSpPr>
              <a:spLocks/>
            </p:cNvSpPr>
            <p:nvPr/>
          </p:nvSpPr>
          <p:spPr bwMode="auto">
            <a:xfrm>
              <a:off x="10968629" y="1214352"/>
              <a:ext cx="80963" cy="98425"/>
            </a:xfrm>
            <a:custGeom>
              <a:avLst/>
              <a:gdLst>
                <a:gd name="T0" fmla="*/ 51 w 51"/>
                <a:gd name="T1" fmla="*/ 12 h 62"/>
                <a:gd name="T2" fmla="*/ 32 w 51"/>
                <a:gd name="T3" fmla="*/ 12 h 62"/>
                <a:gd name="T4" fmla="*/ 32 w 51"/>
                <a:gd name="T5" fmla="*/ 62 h 62"/>
                <a:gd name="T6" fmla="*/ 19 w 51"/>
                <a:gd name="T7" fmla="*/ 62 h 62"/>
                <a:gd name="T8" fmla="*/ 19 w 51"/>
                <a:gd name="T9" fmla="*/ 12 h 62"/>
                <a:gd name="T10" fmla="*/ 0 w 51"/>
                <a:gd name="T11" fmla="*/ 12 h 62"/>
                <a:gd name="T12" fmla="*/ 0 w 51"/>
                <a:gd name="T13" fmla="*/ 0 h 62"/>
                <a:gd name="T14" fmla="*/ 51 w 51"/>
                <a:gd name="T15" fmla="*/ 0 h 62"/>
                <a:gd name="T16" fmla="*/ 51 w 51"/>
                <a:gd name="T17" fmla="*/ 12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1" h="62">
                  <a:moveTo>
                    <a:pt x="51" y="12"/>
                  </a:moveTo>
                  <a:lnTo>
                    <a:pt x="32" y="12"/>
                  </a:lnTo>
                  <a:lnTo>
                    <a:pt x="32" y="62"/>
                  </a:lnTo>
                  <a:lnTo>
                    <a:pt x="19" y="62"/>
                  </a:lnTo>
                  <a:lnTo>
                    <a:pt x="19" y="12"/>
                  </a:lnTo>
                  <a:lnTo>
                    <a:pt x="0" y="12"/>
                  </a:lnTo>
                  <a:lnTo>
                    <a:pt x="0" y="0"/>
                  </a:lnTo>
                  <a:lnTo>
                    <a:pt x="51" y="0"/>
                  </a:lnTo>
                  <a:lnTo>
                    <a:pt x="51" y="12"/>
                  </a:lnTo>
                  <a:close/>
                </a:path>
              </a:pathLst>
            </a:custGeom>
            <a:solidFill>
              <a:srgbClr val="00446B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  <p:sp>
          <p:nvSpPr>
            <p:cNvPr id="41" name="Freeform 28"/>
            <p:cNvSpPr>
              <a:spLocks/>
            </p:cNvSpPr>
            <p:nvPr/>
          </p:nvSpPr>
          <p:spPr bwMode="auto">
            <a:xfrm>
              <a:off x="11060704" y="1214352"/>
              <a:ext cx="85725" cy="98425"/>
            </a:xfrm>
            <a:custGeom>
              <a:avLst/>
              <a:gdLst>
                <a:gd name="T0" fmla="*/ 54 w 54"/>
                <a:gd name="T1" fmla="*/ 62 h 62"/>
                <a:gd name="T2" fmla="*/ 40 w 54"/>
                <a:gd name="T3" fmla="*/ 62 h 62"/>
                <a:gd name="T4" fmla="*/ 40 w 54"/>
                <a:gd name="T5" fmla="*/ 19 h 62"/>
                <a:gd name="T6" fmla="*/ 40 w 54"/>
                <a:gd name="T7" fmla="*/ 19 h 62"/>
                <a:gd name="T8" fmla="*/ 16 w 54"/>
                <a:gd name="T9" fmla="*/ 62 h 62"/>
                <a:gd name="T10" fmla="*/ 0 w 54"/>
                <a:gd name="T11" fmla="*/ 62 h 62"/>
                <a:gd name="T12" fmla="*/ 0 w 54"/>
                <a:gd name="T13" fmla="*/ 0 h 62"/>
                <a:gd name="T14" fmla="*/ 14 w 54"/>
                <a:gd name="T15" fmla="*/ 0 h 62"/>
                <a:gd name="T16" fmla="*/ 14 w 54"/>
                <a:gd name="T17" fmla="*/ 43 h 62"/>
                <a:gd name="T18" fmla="*/ 14 w 54"/>
                <a:gd name="T19" fmla="*/ 43 h 62"/>
                <a:gd name="T20" fmla="*/ 38 w 54"/>
                <a:gd name="T21" fmla="*/ 0 h 62"/>
                <a:gd name="T22" fmla="*/ 54 w 54"/>
                <a:gd name="T23" fmla="*/ 0 h 62"/>
                <a:gd name="T24" fmla="*/ 54 w 54"/>
                <a:gd name="T25" fmla="*/ 62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54" h="62">
                  <a:moveTo>
                    <a:pt x="54" y="62"/>
                  </a:moveTo>
                  <a:lnTo>
                    <a:pt x="40" y="62"/>
                  </a:lnTo>
                  <a:lnTo>
                    <a:pt x="40" y="19"/>
                  </a:lnTo>
                  <a:lnTo>
                    <a:pt x="40" y="19"/>
                  </a:lnTo>
                  <a:lnTo>
                    <a:pt x="16" y="62"/>
                  </a:lnTo>
                  <a:lnTo>
                    <a:pt x="0" y="62"/>
                  </a:lnTo>
                  <a:lnTo>
                    <a:pt x="0" y="0"/>
                  </a:lnTo>
                  <a:lnTo>
                    <a:pt x="14" y="0"/>
                  </a:lnTo>
                  <a:lnTo>
                    <a:pt x="14" y="43"/>
                  </a:lnTo>
                  <a:lnTo>
                    <a:pt x="14" y="43"/>
                  </a:lnTo>
                  <a:lnTo>
                    <a:pt x="38" y="0"/>
                  </a:lnTo>
                  <a:lnTo>
                    <a:pt x="54" y="0"/>
                  </a:lnTo>
                  <a:lnTo>
                    <a:pt x="54" y="62"/>
                  </a:lnTo>
                  <a:close/>
                </a:path>
              </a:pathLst>
            </a:custGeom>
            <a:solidFill>
              <a:srgbClr val="00446B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  <p:sp>
          <p:nvSpPr>
            <p:cNvPr id="42" name="Freeform 29"/>
            <p:cNvSpPr>
              <a:spLocks noEditPoints="1"/>
            </p:cNvSpPr>
            <p:nvPr/>
          </p:nvSpPr>
          <p:spPr bwMode="auto">
            <a:xfrm>
              <a:off x="11165479" y="1214352"/>
              <a:ext cx="82550" cy="98425"/>
            </a:xfrm>
            <a:custGeom>
              <a:avLst/>
              <a:gdLst>
                <a:gd name="T0" fmla="*/ 68 w 120"/>
                <a:gd name="T1" fmla="*/ 0 h 142"/>
                <a:gd name="T2" fmla="*/ 113 w 120"/>
                <a:gd name="T3" fmla="*/ 36 h 142"/>
                <a:gd name="T4" fmla="*/ 94 w 120"/>
                <a:gd name="T5" fmla="*/ 65 h 142"/>
                <a:gd name="T6" fmla="*/ 120 w 120"/>
                <a:gd name="T7" fmla="*/ 100 h 142"/>
                <a:gd name="T8" fmla="*/ 72 w 120"/>
                <a:gd name="T9" fmla="*/ 142 h 142"/>
                <a:gd name="T10" fmla="*/ 0 w 120"/>
                <a:gd name="T11" fmla="*/ 142 h 142"/>
                <a:gd name="T12" fmla="*/ 0 w 120"/>
                <a:gd name="T13" fmla="*/ 0 h 142"/>
                <a:gd name="T14" fmla="*/ 68 w 120"/>
                <a:gd name="T15" fmla="*/ 0 h 142"/>
                <a:gd name="T16" fmla="*/ 31 w 120"/>
                <a:gd name="T17" fmla="*/ 58 h 142"/>
                <a:gd name="T18" fmla="*/ 59 w 120"/>
                <a:gd name="T19" fmla="*/ 58 h 142"/>
                <a:gd name="T20" fmla="*/ 83 w 120"/>
                <a:gd name="T21" fmla="*/ 41 h 142"/>
                <a:gd name="T22" fmla="*/ 59 w 120"/>
                <a:gd name="T23" fmla="*/ 24 h 142"/>
                <a:gd name="T24" fmla="*/ 31 w 120"/>
                <a:gd name="T25" fmla="*/ 24 h 142"/>
                <a:gd name="T26" fmla="*/ 31 w 120"/>
                <a:gd name="T27" fmla="*/ 58 h 142"/>
                <a:gd name="T28" fmla="*/ 31 w 120"/>
                <a:gd name="T29" fmla="*/ 118 h 142"/>
                <a:gd name="T30" fmla="*/ 62 w 120"/>
                <a:gd name="T31" fmla="*/ 118 h 142"/>
                <a:gd name="T32" fmla="*/ 89 w 120"/>
                <a:gd name="T33" fmla="*/ 98 h 142"/>
                <a:gd name="T34" fmla="*/ 61 w 120"/>
                <a:gd name="T35" fmla="*/ 79 h 142"/>
                <a:gd name="T36" fmla="*/ 31 w 120"/>
                <a:gd name="T37" fmla="*/ 79 h 142"/>
                <a:gd name="T38" fmla="*/ 31 w 120"/>
                <a:gd name="T39" fmla="*/ 118 h 1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120" h="142">
                  <a:moveTo>
                    <a:pt x="68" y="0"/>
                  </a:moveTo>
                  <a:cubicBezTo>
                    <a:pt x="93" y="0"/>
                    <a:pt x="113" y="11"/>
                    <a:pt x="113" y="36"/>
                  </a:cubicBezTo>
                  <a:cubicBezTo>
                    <a:pt x="113" y="50"/>
                    <a:pt x="105" y="60"/>
                    <a:pt x="94" y="65"/>
                  </a:cubicBezTo>
                  <a:cubicBezTo>
                    <a:pt x="109" y="69"/>
                    <a:pt x="120" y="80"/>
                    <a:pt x="120" y="100"/>
                  </a:cubicBezTo>
                  <a:cubicBezTo>
                    <a:pt x="120" y="128"/>
                    <a:pt x="98" y="142"/>
                    <a:pt x="72" y="142"/>
                  </a:cubicBezTo>
                  <a:cubicBezTo>
                    <a:pt x="0" y="142"/>
                    <a:pt x="0" y="142"/>
                    <a:pt x="0" y="142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68" y="0"/>
                  </a:lnTo>
                  <a:close/>
                  <a:moveTo>
                    <a:pt x="31" y="58"/>
                  </a:moveTo>
                  <a:cubicBezTo>
                    <a:pt x="59" y="58"/>
                    <a:pt x="59" y="58"/>
                    <a:pt x="59" y="58"/>
                  </a:cubicBezTo>
                  <a:cubicBezTo>
                    <a:pt x="71" y="58"/>
                    <a:pt x="83" y="55"/>
                    <a:pt x="83" y="41"/>
                  </a:cubicBezTo>
                  <a:cubicBezTo>
                    <a:pt x="83" y="27"/>
                    <a:pt x="71" y="24"/>
                    <a:pt x="59" y="24"/>
                  </a:cubicBezTo>
                  <a:cubicBezTo>
                    <a:pt x="31" y="24"/>
                    <a:pt x="31" y="24"/>
                    <a:pt x="31" y="24"/>
                  </a:cubicBezTo>
                  <a:lnTo>
                    <a:pt x="31" y="58"/>
                  </a:lnTo>
                  <a:close/>
                  <a:moveTo>
                    <a:pt x="31" y="118"/>
                  </a:moveTo>
                  <a:cubicBezTo>
                    <a:pt x="62" y="118"/>
                    <a:pt x="62" y="118"/>
                    <a:pt x="62" y="118"/>
                  </a:cubicBezTo>
                  <a:cubicBezTo>
                    <a:pt x="76" y="118"/>
                    <a:pt x="89" y="115"/>
                    <a:pt x="89" y="98"/>
                  </a:cubicBezTo>
                  <a:cubicBezTo>
                    <a:pt x="89" y="81"/>
                    <a:pt x="75" y="79"/>
                    <a:pt x="61" y="79"/>
                  </a:cubicBezTo>
                  <a:cubicBezTo>
                    <a:pt x="31" y="79"/>
                    <a:pt x="31" y="79"/>
                    <a:pt x="31" y="79"/>
                  </a:cubicBezTo>
                  <a:lnTo>
                    <a:pt x="31" y="118"/>
                  </a:lnTo>
                  <a:close/>
                </a:path>
              </a:pathLst>
            </a:custGeom>
            <a:solidFill>
              <a:srgbClr val="00446B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  <p:sp>
          <p:nvSpPr>
            <p:cNvPr id="43" name="Freeform 30"/>
            <p:cNvSpPr>
              <a:spLocks noEditPoints="1"/>
            </p:cNvSpPr>
            <p:nvPr/>
          </p:nvSpPr>
          <p:spPr bwMode="auto">
            <a:xfrm>
              <a:off x="11259142" y="1211177"/>
              <a:ext cx="98425" cy="104775"/>
            </a:xfrm>
            <a:custGeom>
              <a:avLst/>
              <a:gdLst>
                <a:gd name="T0" fmla="*/ 141 w 141"/>
                <a:gd name="T1" fmla="*/ 74 h 149"/>
                <a:gd name="T2" fmla="*/ 71 w 141"/>
                <a:gd name="T3" fmla="*/ 149 h 149"/>
                <a:gd name="T4" fmla="*/ 0 w 141"/>
                <a:gd name="T5" fmla="*/ 74 h 149"/>
                <a:gd name="T6" fmla="*/ 71 w 141"/>
                <a:gd name="T7" fmla="*/ 0 h 149"/>
                <a:gd name="T8" fmla="*/ 141 w 141"/>
                <a:gd name="T9" fmla="*/ 74 h 149"/>
                <a:gd name="T10" fmla="*/ 32 w 141"/>
                <a:gd name="T11" fmla="*/ 74 h 149"/>
                <a:gd name="T12" fmla="*/ 71 w 141"/>
                <a:gd name="T13" fmla="*/ 123 h 149"/>
                <a:gd name="T14" fmla="*/ 109 w 141"/>
                <a:gd name="T15" fmla="*/ 74 h 149"/>
                <a:gd name="T16" fmla="*/ 71 w 141"/>
                <a:gd name="T17" fmla="*/ 25 h 149"/>
                <a:gd name="T18" fmla="*/ 32 w 141"/>
                <a:gd name="T19" fmla="*/ 74 h 1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41" h="149">
                  <a:moveTo>
                    <a:pt x="141" y="74"/>
                  </a:moveTo>
                  <a:cubicBezTo>
                    <a:pt x="141" y="119"/>
                    <a:pt x="113" y="149"/>
                    <a:pt x="71" y="149"/>
                  </a:cubicBezTo>
                  <a:cubicBezTo>
                    <a:pt x="28" y="149"/>
                    <a:pt x="0" y="119"/>
                    <a:pt x="0" y="74"/>
                  </a:cubicBezTo>
                  <a:cubicBezTo>
                    <a:pt x="0" y="29"/>
                    <a:pt x="28" y="0"/>
                    <a:pt x="71" y="0"/>
                  </a:cubicBezTo>
                  <a:cubicBezTo>
                    <a:pt x="113" y="0"/>
                    <a:pt x="141" y="30"/>
                    <a:pt x="141" y="74"/>
                  </a:cubicBezTo>
                  <a:close/>
                  <a:moveTo>
                    <a:pt x="32" y="74"/>
                  </a:moveTo>
                  <a:cubicBezTo>
                    <a:pt x="32" y="104"/>
                    <a:pt x="47" y="123"/>
                    <a:pt x="71" y="123"/>
                  </a:cubicBezTo>
                  <a:cubicBezTo>
                    <a:pt x="95" y="123"/>
                    <a:pt x="109" y="104"/>
                    <a:pt x="109" y="74"/>
                  </a:cubicBezTo>
                  <a:cubicBezTo>
                    <a:pt x="109" y="44"/>
                    <a:pt x="94" y="25"/>
                    <a:pt x="71" y="25"/>
                  </a:cubicBezTo>
                  <a:cubicBezTo>
                    <a:pt x="47" y="25"/>
                    <a:pt x="32" y="44"/>
                    <a:pt x="32" y="74"/>
                  </a:cubicBezTo>
                  <a:close/>
                </a:path>
              </a:pathLst>
            </a:custGeom>
            <a:solidFill>
              <a:srgbClr val="00446B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  <p:sp>
          <p:nvSpPr>
            <p:cNvPr id="44" name="Freeform 31"/>
            <p:cNvSpPr>
              <a:spLocks noEditPoints="1"/>
            </p:cNvSpPr>
            <p:nvPr/>
          </p:nvSpPr>
          <p:spPr bwMode="auto">
            <a:xfrm>
              <a:off x="11373442" y="1214352"/>
              <a:ext cx="82550" cy="98425"/>
            </a:xfrm>
            <a:custGeom>
              <a:avLst/>
              <a:gdLst>
                <a:gd name="T0" fmla="*/ 67 w 119"/>
                <a:gd name="T1" fmla="*/ 0 h 142"/>
                <a:gd name="T2" fmla="*/ 113 w 119"/>
                <a:gd name="T3" fmla="*/ 36 h 142"/>
                <a:gd name="T4" fmla="*/ 93 w 119"/>
                <a:gd name="T5" fmla="*/ 65 h 142"/>
                <a:gd name="T6" fmla="*/ 119 w 119"/>
                <a:gd name="T7" fmla="*/ 100 h 142"/>
                <a:gd name="T8" fmla="*/ 71 w 119"/>
                <a:gd name="T9" fmla="*/ 142 h 142"/>
                <a:gd name="T10" fmla="*/ 0 w 119"/>
                <a:gd name="T11" fmla="*/ 142 h 142"/>
                <a:gd name="T12" fmla="*/ 0 w 119"/>
                <a:gd name="T13" fmla="*/ 0 h 142"/>
                <a:gd name="T14" fmla="*/ 67 w 119"/>
                <a:gd name="T15" fmla="*/ 0 h 142"/>
                <a:gd name="T16" fmla="*/ 30 w 119"/>
                <a:gd name="T17" fmla="*/ 58 h 142"/>
                <a:gd name="T18" fmla="*/ 59 w 119"/>
                <a:gd name="T19" fmla="*/ 58 h 142"/>
                <a:gd name="T20" fmla="*/ 82 w 119"/>
                <a:gd name="T21" fmla="*/ 41 h 142"/>
                <a:gd name="T22" fmla="*/ 59 w 119"/>
                <a:gd name="T23" fmla="*/ 24 h 142"/>
                <a:gd name="T24" fmla="*/ 30 w 119"/>
                <a:gd name="T25" fmla="*/ 24 h 142"/>
                <a:gd name="T26" fmla="*/ 30 w 119"/>
                <a:gd name="T27" fmla="*/ 58 h 142"/>
                <a:gd name="T28" fmla="*/ 30 w 119"/>
                <a:gd name="T29" fmla="*/ 118 h 142"/>
                <a:gd name="T30" fmla="*/ 62 w 119"/>
                <a:gd name="T31" fmla="*/ 118 h 142"/>
                <a:gd name="T32" fmla="*/ 88 w 119"/>
                <a:gd name="T33" fmla="*/ 98 h 142"/>
                <a:gd name="T34" fmla="*/ 60 w 119"/>
                <a:gd name="T35" fmla="*/ 79 h 142"/>
                <a:gd name="T36" fmla="*/ 30 w 119"/>
                <a:gd name="T37" fmla="*/ 79 h 142"/>
                <a:gd name="T38" fmla="*/ 30 w 119"/>
                <a:gd name="T39" fmla="*/ 118 h 1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119" h="142">
                  <a:moveTo>
                    <a:pt x="67" y="0"/>
                  </a:moveTo>
                  <a:cubicBezTo>
                    <a:pt x="92" y="0"/>
                    <a:pt x="113" y="11"/>
                    <a:pt x="113" y="36"/>
                  </a:cubicBezTo>
                  <a:cubicBezTo>
                    <a:pt x="113" y="50"/>
                    <a:pt x="105" y="60"/>
                    <a:pt x="93" y="65"/>
                  </a:cubicBezTo>
                  <a:cubicBezTo>
                    <a:pt x="108" y="69"/>
                    <a:pt x="119" y="80"/>
                    <a:pt x="119" y="100"/>
                  </a:cubicBezTo>
                  <a:cubicBezTo>
                    <a:pt x="119" y="128"/>
                    <a:pt x="98" y="142"/>
                    <a:pt x="71" y="142"/>
                  </a:cubicBezTo>
                  <a:cubicBezTo>
                    <a:pt x="0" y="142"/>
                    <a:pt x="0" y="142"/>
                    <a:pt x="0" y="142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67" y="0"/>
                  </a:lnTo>
                  <a:close/>
                  <a:moveTo>
                    <a:pt x="30" y="58"/>
                  </a:moveTo>
                  <a:cubicBezTo>
                    <a:pt x="59" y="58"/>
                    <a:pt x="59" y="58"/>
                    <a:pt x="59" y="58"/>
                  </a:cubicBezTo>
                  <a:cubicBezTo>
                    <a:pt x="70" y="58"/>
                    <a:pt x="82" y="55"/>
                    <a:pt x="82" y="41"/>
                  </a:cubicBezTo>
                  <a:cubicBezTo>
                    <a:pt x="82" y="27"/>
                    <a:pt x="71" y="24"/>
                    <a:pt x="59" y="24"/>
                  </a:cubicBezTo>
                  <a:cubicBezTo>
                    <a:pt x="30" y="24"/>
                    <a:pt x="30" y="24"/>
                    <a:pt x="30" y="24"/>
                  </a:cubicBezTo>
                  <a:lnTo>
                    <a:pt x="30" y="58"/>
                  </a:lnTo>
                  <a:close/>
                  <a:moveTo>
                    <a:pt x="30" y="118"/>
                  </a:moveTo>
                  <a:cubicBezTo>
                    <a:pt x="62" y="118"/>
                    <a:pt x="62" y="118"/>
                    <a:pt x="62" y="118"/>
                  </a:cubicBezTo>
                  <a:cubicBezTo>
                    <a:pt x="75" y="118"/>
                    <a:pt x="88" y="115"/>
                    <a:pt x="88" y="98"/>
                  </a:cubicBezTo>
                  <a:cubicBezTo>
                    <a:pt x="88" y="81"/>
                    <a:pt x="74" y="79"/>
                    <a:pt x="60" y="79"/>
                  </a:cubicBezTo>
                  <a:cubicBezTo>
                    <a:pt x="30" y="79"/>
                    <a:pt x="30" y="79"/>
                    <a:pt x="30" y="79"/>
                  </a:cubicBezTo>
                  <a:lnTo>
                    <a:pt x="30" y="118"/>
                  </a:lnTo>
                  <a:close/>
                </a:path>
              </a:pathLst>
            </a:custGeom>
            <a:solidFill>
              <a:srgbClr val="00446B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  <p:sp>
          <p:nvSpPr>
            <p:cNvPr id="45" name="Freeform 32"/>
            <p:cNvSpPr>
              <a:spLocks/>
            </p:cNvSpPr>
            <p:nvPr/>
          </p:nvSpPr>
          <p:spPr bwMode="auto">
            <a:xfrm>
              <a:off x="11011492" y="1374690"/>
              <a:ext cx="80963" cy="100012"/>
            </a:xfrm>
            <a:custGeom>
              <a:avLst/>
              <a:gdLst>
                <a:gd name="T0" fmla="*/ 51 w 51"/>
                <a:gd name="T1" fmla="*/ 11 h 63"/>
                <a:gd name="T2" fmla="*/ 32 w 51"/>
                <a:gd name="T3" fmla="*/ 11 h 63"/>
                <a:gd name="T4" fmla="*/ 32 w 51"/>
                <a:gd name="T5" fmla="*/ 63 h 63"/>
                <a:gd name="T6" fmla="*/ 18 w 51"/>
                <a:gd name="T7" fmla="*/ 63 h 63"/>
                <a:gd name="T8" fmla="*/ 18 w 51"/>
                <a:gd name="T9" fmla="*/ 11 h 63"/>
                <a:gd name="T10" fmla="*/ 0 w 51"/>
                <a:gd name="T11" fmla="*/ 11 h 63"/>
                <a:gd name="T12" fmla="*/ 0 w 51"/>
                <a:gd name="T13" fmla="*/ 0 h 63"/>
                <a:gd name="T14" fmla="*/ 51 w 51"/>
                <a:gd name="T15" fmla="*/ 0 h 63"/>
                <a:gd name="T16" fmla="*/ 51 w 51"/>
                <a:gd name="T17" fmla="*/ 11 h 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1" h="63">
                  <a:moveTo>
                    <a:pt x="51" y="11"/>
                  </a:moveTo>
                  <a:lnTo>
                    <a:pt x="32" y="11"/>
                  </a:lnTo>
                  <a:lnTo>
                    <a:pt x="32" y="63"/>
                  </a:lnTo>
                  <a:lnTo>
                    <a:pt x="18" y="63"/>
                  </a:lnTo>
                  <a:lnTo>
                    <a:pt x="18" y="11"/>
                  </a:lnTo>
                  <a:lnTo>
                    <a:pt x="0" y="11"/>
                  </a:lnTo>
                  <a:lnTo>
                    <a:pt x="0" y="0"/>
                  </a:lnTo>
                  <a:lnTo>
                    <a:pt x="51" y="0"/>
                  </a:lnTo>
                  <a:lnTo>
                    <a:pt x="51" y="11"/>
                  </a:lnTo>
                  <a:close/>
                </a:path>
              </a:pathLst>
            </a:custGeom>
            <a:solidFill>
              <a:srgbClr val="00446B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  <p:sp>
          <p:nvSpPr>
            <p:cNvPr id="46" name="Freeform 33"/>
            <p:cNvSpPr>
              <a:spLocks noEditPoints="1"/>
            </p:cNvSpPr>
            <p:nvPr/>
          </p:nvSpPr>
          <p:spPr bwMode="auto">
            <a:xfrm>
              <a:off x="11105154" y="1374690"/>
              <a:ext cx="79375" cy="100012"/>
            </a:xfrm>
            <a:custGeom>
              <a:avLst/>
              <a:gdLst>
                <a:gd name="T0" fmla="*/ 61 w 114"/>
                <a:gd name="T1" fmla="*/ 0 h 143"/>
                <a:gd name="T2" fmla="*/ 114 w 114"/>
                <a:gd name="T3" fmla="*/ 46 h 143"/>
                <a:gd name="T4" fmla="*/ 63 w 114"/>
                <a:gd name="T5" fmla="*/ 92 h 143"/>
                <a:gd name="T6" fmla="*/ 31 w 114"/>
                <a:gd name="T7" fmla="*/ 92 h 143"/>
                <a:gd name="T8" fmla="*/ 31 w 114"/>
                <a:gd name="T9" fmla="*/ 143 h 143"/>
                <a:gd name="T10" fmla="*/ 0 w 114"/>
                <a:gd name="T11" fmla="*/ 143 h 143"/>
                <a:gd name="T12" fmla="*/ 0 w 114"/>
                <a:gd name="T13" fmla="*/ 0 h 143"/>
                <a:gd name="T14" fmla="*/ 61 w 114"/>
                <a:gd name="T15" fmla="*/ 0 h 143"/>
                <a:gd name="T16" fmla="*/ 31 w 114"/>
                <a:gd name="T17" fmla="*/ 67 h 143"/>
                <a:gd name="T18" fmla="*/ 59 w 114"/>
                <a:gd name="T19" fmla="*/ 67 h 143"/>
                <a:gd name="T20" fmla="*/ 83 w 114"/>
                <a:gd name="T21" fmla="*/ 47 h 143"/>
                <a:gd name="T22" fmla="*/ 59 w 114"/>
                <a:gd name="T23" fmla="*/ 26 h 143"/>
                <a:gd name="T24" fmla="*/ 31 w 114"/>
                <a:gd name="T25" fmla="*/ 26 h 143"/>
                <a:gd name="T26" fmla="*/ 31 w 114"/>
                <a:gd name="T27" fmla="*/ 67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14" h="143">
                  <a:moveTo>
                    <a:pt x="61" y="0"/>
                  </a:moveTo>
                  <a:cubicBezTo>
                    <a:pt x="92" y="0"/>
                    <a:pt x="114" y="15"/>
                    <a:pt x="114" y="46"/>
                  </a:cubicBezTo>
                  <a:cubicBezTo>
                    <a:pt x="114" y="77"/>
                    <a:pt x="92" y="92"/>
                    <a:pt x="63" y="92"/>
                  </a:cubicBezTo>
                  <a:cubicBezTo>
                    <a:pt x="31" y="92"/>
                    <a:pt x="31" y="92"/>
                    <a:pt x="31" y="92"/>
                  </a:cubicBezTo>
                  <a:cubicBezTo>
                    <a:pt x="31" y="143"/>
                    <a:pt x="31" y="143"/>
                    <a:pt x="31" y="143"/>
                  </a:cubicBezTo>
                  <a:cubicBezTo>
                    <a:pt x="0" y="143"/>
                    <a:pt x="0" y="143"/>
                    <a:pt x="0" y="143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61" y="0"/>
                  </a:lnTo>
                  <a:close/>
                  <a:moveTo>
                    <a:pt x="31" y="67"/>
                  </a:moveTo>
                  <a:cubicBezTo>
                    <a:pt x="59" y="67"/>
                    <a:pt x="59" y="67"/>
                    <a:pt x="59" y="67"/>
                  </a:cubicBezTo>
                  <a:cubicBezTo>
                    <a:pt x="73" y="67"/>
                    <a:pt x="83" y="63"/>
                    <a:pt x="83" y="47"/>
                  </a:cubicBezTo>
                  <a:cubicBezTo>
                    <a:pt x="83" y="32"/>
                    <a:pt x="73" y="26"/>
                    <a:pt x="59" y="26"/>
                  </a:cubicBezTo>
                  <a:cubicBezTo>
                    <a:pt x="31" y="26"/>
                    <a:pt x="31" y="26"/>
                    <a:pt x="31" y="26"/>
                  </a:cubicBezTo>
                  <a:lnTo>
                    <a:pt x="31" y="67"/>
                  </a:lnTo>
                  <a:close/>
                </a:path>
              </a:pathLst>
            </a:custGeom>
            <a:solidFill>
              <a:srgbClr val="00446B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  <p:sp>
          <p:nvSpPr>
            <p:cNvPr id="47" name="Freeform 34"/>
            <p:cNvSpPr>
              <a:spLocks noEditPoints="1"/>
            </p:cNvSpPr>
            <p:nvPr/>
          </p:nvSpPr>
          <p:spPr bwMode="auto">
            <a:xfrm>
              <a:off x="11176592" y="1374690"/>
              <a:ext cx="98425" cy="100012"/>
            </a:xfrm>
            <a:custGeom>
              <a:avLst/>
              <a:gdLst>
                <a:gd name="T0" fmla="*/ 62 w 62"/>
                <a:gd name="T1" fmla="*/ 63 h 63"/>
                <a:gd name="T2" fmla="*/ 48 w 62"/>
                <a:gd name="T3" fmla="*/ 63 h 63"/>
                <a:gd name="T4" fmla="*/ 43 w 62"/>
                <a:gd name="T5" fmla="*/ 49 h 63"/>
                <a:gd name="T6" fmla="*/ 19 w 62"/>
                <a:gd name="T7" fmla="*/ 49 h 63"/>
                <a:gd name="T8" fmla="*/ 14 w 62"/>
                <a:gd name="T9" fmla="*/ 63 h 63"/>
                <a:gd name="T10" fmla="*/ 0 w 62"/>
                <a:gd name="T11" fmla="*/ 63 h 63"/>
                <a:gd name="T12" fmla="*/ 24 w 62"/>
                <a:gd name="T13" fmla="*/ 0 h 63"/>
                <a:gd name="T14" fmla="*/ 38 w 62"/>
                <a:gd name="T15" fmla="*/ 0 h 63"/>
                <a:gd name="T16" fmla="*/ 62 w 62"/>
                <a:gd name="T17" fmla="*/ 63 h 63"/>
                <a:gd name="T18" fmla="*/ 31 w 62"/>
                <a:gd name="T19" fmla="*/ 15 h 63"/>
                <a:gd name="T20" fmla="*/ 23 w 62"/>
                <a:gd name="T21" fmla="*/ 38 h 63"/>
                <a:gd name="T22" fmla="*/ 39 w 62"/>
                <a:gd name="T23" fmla="*/ 38 h 63"/>
                <a:gd name="T24" fmla="*/ 31 w 62"/>
                <a:gd name="T25" fmla="*/ 15 h 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62" h="63">
                  <a:moveTo>
                    <a:pt x="62" y="63"/>
                  </a:moveTo>
                  <a:lnTo>
                    <a:pt x="48" y="63"/>
                  </a:lnTo>
                  <a:lnTo>
                    <a:pt x="43" y="49"/>
                  </a:lnTo>
                  <a:lnTo>
                    <a:pt x="19" y="49"/>
                  </a:lnTo>
                  <a:lnTo>
                    <a:pt x="14" y="63"/>
                  </a:lnTo>
                  <a:lnTo>
                    <a:pt x="0" y="63"/>
                  </a:lnTo>
                  <a:lnTo>
                    <a:pt x="24" y="0"/>
                  </a:lnTo>
                  <a:lnTo>
                    <a:pt x="38" y="0"/>
                  </a:lnTo>
                  <a:lnTo>
                    <a:pt x="62" y="63"/>
                  </a:lnTo>
                  <a:close/>
                  <a:moveTo>
                    <a:pt x="31" y="15"/>
                  </a:moveTo>
                  <a:lnTo>
                    <a:pt x="23" y="38"/>
                  </a:lnTo>
                  <a:lnTo>
                    <a:pt x="39" y="38"/>
                  </a:lnTo>
                  <a:lnTo>
                    <a:pt x="31" y="15"/>
                  </a:lnTo>
                  <a:close/>
                </a:path>
              </a:pathLst>
            </a:custGeom>
            <a:solidFill>
              <a:srgbClr val="00446B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  <p:sp>
          <p:nvSpPr>
            <p:cNvPr id="48" name="Freeform 35"/>
            <p:cNvSpPr>
              <a:spLocks/>
            </p:cNvSpPr>
            <p:nvPr/>
          </p:nvSpPr>
          <p:spPr bwMode="auto">
            <a:xfrm>
              <a:off x="11279779" y="1371515"/>
              <a:ext cx="93663" cy="106362"/>
            </a:xfrm>
            <a:custGeom>
              <a:avLst/>
              <a:gdLst>
                <a:gd name="T0" fmla="*/ 69 w 133"/>
                <a:gd name="T1" fmla="*/ 150 h 150"/>
                <a:gd name="T2" fmla="*/ 0 w 133"/>
                <a:gd name="T3" fmla="*/ 75 h 150"/>
                <a:gd name="T4" fmla="*/ 71 w 133"/>
                <a:gd name="T5" fmla="*/ 0 h 150"/>
                <a:gd name="T6" fmla="*/ 132 w 133"/>
                <a:gd name="T7" fmla="*/ 51 h 150"/>
                <a:gd name="T8" fmla="*/ 102 w 133"/>
                <a:gd name="T9" fmla="*/ 51 h 150"/>
                <a:gd name="T10" fmla="*/ 70 w 133"/>
                <a:gd name="T11" fmla="*/ 26 h 150"/>
                <a:gd name="T12" fmla="*/ 32 w 133"/>
                <a:gd name="T13" fmla="*/ 75 h 150"/>
                <a:gd name="T14" fmla="*/ 70 w 133"/>
                <a:gd name="T15" fmla="*/ 123 h 150"/>
                <a:gd name="T16" fmla="*/ 102 w 133"/>
                <a:gd name="T17" fmla="*/ 91 h 150"/>
                <a:gd name="T18" fmla="*/ 133 w 133"/>
                <a:gd name="T19" fmla="*/ 91 h 150"/>
                <a:gd name="T20" fmla="*/ 69 w 133"/>
                <a:gd name="T21" fmla="*/ 150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33" h="150">
                  <a:moveTo>
                    <a:pt x="69" y="150"/>
                  </a:moveTo>
                  <a:cubicBezTo>
                    <a:pt x="28" y="150"/>
                    <a:pt x="0" y="120"/>
                    <a:pt x="0" y="75"/>
                  </a:cubicBezTo>
                  <a:cubicBezTo>
                    <a:pt x="0" y="33"/>
                    <a:pt x="27" y="0"/>
                    <a:pt x="71" y="0"/>
                  </a:cubicBezTo>
                  <a:cubicBezTo>
                    <a:pt x="105" y="0"/>
                    <a:pt x="130" y="22"/>
                    <a:pt x="132" y="51"/>
                  </a:cubicBezTo>
                  <a:cubicBezTo>
                    <a:pt x="102" y="51"/>
                    <a:pt x="102" y="51"/>
                    <a:pt x="102" y="51"/>
                  </a:cubicBezTo>
                  <a:cubicBezTo>
                    <a:pt x="98" y="36"/>
                    <a:pt x="87" y="26"/>
                    <a:pt x="70" y="26"/>
                  </a:cubicBezTo>
                  <a:cubicBezTo>
                    <a:pt x="43" y="26"/>
                    <a:pt x="32" y="51"/>
                    <a:pt x="32" y="75"/>
                  </a:cubicBezTo>
                  <a:cubicBezTo>
                    <a:pt x="32" y="104"/>
                    <a:pt x="47" y="123"/>
                    <a:pt x="70" y="123"/>
                  </a:cubicBezTo>
                  <a:cubicBezTo>
                    <a:pt x="88" y="123"/>
                    <a:pt x="100" y="112"/>
                    <a:pt x="102" y="91"/>
                  </a:cubicBezTo>
                  <a:cubicBezTo>
                    <a:pt x="133" y="91"/>
                    <a:pt x="133" y="91"/>
                    <a:pt x="133" y="91"/>
                  </a:cubicBezTo>
                  <a:cubicBezTo>
                    <a:pt x="130" y="126"/>
                    <a:pt x="108" y="150"/>
                    <a:pt x="69" y="150"/>
                  </a:cubicBezTo>
                  <a:close/>
                </a:path>
              </a:pathLst>
            </a:custGeom>
            <a:solidFill>
              <a:srgbClr val="00446B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  <p:sp>
          <p:nvSpPr>
            <p:cNvPr id="49" name="Freeform 36"/>
            <p:cNvSpPr>
              <a:spLocks/>
            </p:cNvSpPr>
            <p:nvPr/>
          </p:nvSpPr>
          <p:spPr bwMode="auto">
            <a:xfrm>
              <a:off x="11378204" y="1374690"/>
              <a:ext cx="80963" cy="100012"/>
            </a:xfrm>
            <a:custGeom>
              <a:avLst/>
              <a:gdLst>
                <a:gd name="T0" fmla="*/ 51 w 51"/>
                <a:gd name="T1" fmla="*/ 11 h 63"/>
                <a:gd name="T2" fmla="*/ 32 w 51"/>
                <a:gd name="T3" fmla="*/ 11 h 63"/>
                <a:gd name="T4" fmla="*/ 32 w 51"/>
                <a:gd name="T5" fmla="*/ 63 h 63"/>
                <a:gd name="T6" fmla="*/ 18 w 51"/>
                <a:gd name="T7" fmla="*/ 63 h 63"/>
                <a:gd name="T8" fmla="*/ 18 w 51"/>
                <a:gd name="T9" fmla="*/ 11 h 63"/>
                <a:gd name="T10" fmla="*/ 0 w 51"/>
                <a:gd name="T11" fmla="*/ 11 h 63"/>
                <a:gd name="T12" fmla="*/ 0 w 51"/>
                <a:gd name="T13" fmla="*/ 0 h 63"/>
                <a:gd name="T14" fmla="*/ 51 w 51"/>
                <a:gd name="T15" fmla="*/ 0 h 63"/>
                <a:gd name="T16" fmla="*/ 51 w 51"/>
                <a:gd name="T17" fmla="*/ 11 h 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1" h="63">
                  <a:moveTo>
                    <a:pt x="51" y="11"/>
                  </a:moveTo>
                  <a:lnTo>
                    <a:pt x="32" y="11"/>
                  </a:lnTo>
                  <a:lnTo>
                    <a:pt x="32" y="63"/>
                  </a:lnTo>
                  <a:lnTo>
                    <a:pt x="18" y="63"/>
                  </a:lnTo>
                  <a:lnTo>
                    <a:pt x="18" y="11"/>
                  </a:lnTo>
                  <a:lnTo>
                    <a:pt x="0" y="11"/>
                  </a:lnTo>
                  <a:lnTo>
                    <a:pt x="0" y="0"/>
                  </a:lnTo>
                  <a:lnTo>
                    <a:pt x="51" y="0"/>
                  </a:lnTo>
                  <a:lnTo>
                    <a:pt x="51" y="11"/>
                  </a:lnTo>
                  <a:close/>
                </a:path>
              </a:pathLst>
            </a:custGeom>
            <a:solidFill>
              <a:srgbClr val="00446B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</p:grpSp>
      <p:sp>
        <p:nvSpPr>
          <p:cNvPr id="54" name="TextBox 53">
            <a:extLst>
              <a:ext uri="{FF2B5EF4-FFF2-40B4-BE49-F238E27FC236}">
                <a16:creationId xmlns:a16="http://schemas.microsoft.com/office/drawing/2014/main" id="{F4F12D3F-A8DD-4F55-9BBB-84A0B2F3BEF4}"/>
              </a:ext>
            </a:extLst>
          </p:cNvPr>
          <p:cNvSpPr txBox="1"/>
          <p:nvPr/>
        </p:nvSpPr>
        <p:spPr>
          <a:xfrm>
            <a:off x="116528" y="89072"/>
            <a:ext cx="940349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>
                <a:solidFill>
                  <a:schemeClr val="bg1"/>
                </a:solidFill>
                <a:latin typeface="Trebuchet MS" panose="020B0603020202020204" pitchFamily="34" charset="0"/>
                <a:ea typeface="Verdana" panose="020B0604030504040204" pitchFamily="34" charset="0"/>
              </a:rPr>
              <a:t>Предложение о продаже прав требований к ГК Инвест</a:t>
            </a:r>
          </a:p>
        </p:txBody>
      </p:sp>
      <p:graphicFrame>
        <p:nvGraphicFramePr>
          <p:cNvPr id="70" name="Таблица 69">
            <a:extLst>
              <a:ext uri="{FF2B5EF4-FFF2-40B4-BE49-F238E27FC236}">
                <a16:creationId xmlns:a16="http://schemas.microsoft.com/office/drawing/2014/main" id="{899B1279-D5F7-4A32-BC15-624648AC7C4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67158414"/>
              </p:ext>
            </p:extLst>
          </p:nvPr>
        </p:nvGraphicFramePr>
        <p:xfrm>
          <a:off x="176847" y="1000267"/>
          <a:ext cx="11521114" cy="21808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880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331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2280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31591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63044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21570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chemeClr val="bg1"/>
                          </a:solidFill>
                        </a:rPr>
                        <a:t>№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chemeClr val="bg1"/>
                          </a:solidFill>
                        </a:rPr>
                        <a:t>Наименование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chemeClr val="bg1"/>
                          </a:solidFill>
                        </a:rPr>
                        <a:t>Стадия взыскания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chemeClr val="bg1"/>
                          </a:solidFill>
                        </a:rPr>
                        <a:t>Потенциальный </a:t>
                      </a:r>
                      <a:r>
                        <a:rPr lang="en-US" sz="1200" dirty="0">
                          <a:solidFill>
                            <a:schemeClr val="bg1"/>
                          </a:solidFill>
                        </a:rPr>
                        <a:t>Recovery</a:t>
                      </a:r>
                      <a:r>
                        <a:rPr lang="ru-RU" sz="1200" dirty="0">
                          <a:solidFill>
                            <a:schemeClr val="bg1"/>
                          </a:solidFill>
                        </a:rPr>
                        <a:t>, </a:t>
                      </a:r>
                    </a:p>
                    <a:p>
                      <a:pPr algn="ctr"/>
                      <a:r>
                        <a:rPr lang="ru-RU" sz="1200" dirty="0">
                          <a:solidFill>
                            <a:schemeClr val="bg1"/>
                          </a:solidFill>
                        </a:rPr>
                        <a:t>млн руб.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chemeClr val="bg1"/>
                          </a:solidFill>
                        </a:rPr>
                        <a:t>Комментарии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6508">
                <a:tc>
                  <a:txBody>
                    <a:bodyPr/>
                    <a:lstStyle/>
                    <a:p>
                      <a:pPr algn="ctr"/>
                      <a:r>
                        <a:rPr lang="ru-RU" sz="1000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/>
                        <a:t>ООО Вольтер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/>
                        <a:t>Банкротство (КП с 29.01.20)</a:t>
                      </a:r>
                    </a:p>
                    <a:p>
                      <a:pPr algn="ctr"/>
                      <a:r>
                        <a:rPr lang="ru-RU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А40-77848/2020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/>
                        <a:t>33-90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000" dirty="0"/>
                        <a:t>В массе Должника находится 95 млн руб., при этом, в его РТК включается два кредитора. В случае включения требований размер </a:t>
                      </a:r>
                      <a:r>
                        <a:rPr lang="en-US" sz="1000" dirty="0"/>
                        <a:t>Recovery </a:t>
                      </a:r>
                      <a:r>
                        <a:rPr lang="ru-RU" sz="1000" dirty="0"/>
                        <a:t>составит 33 млн руб., в случае отказа во включении: 67 млн руб. (отказ во включении ООО ЛМД), </a:t>
                      </a:r>
                      <a:r>
                        <a:rPr lang="ru-RU" sz="1000" dirty="0">
                          <a:solidFill>
                            <a:schemeClr val="tx1"/>
                          </a:solidFill>
                        </a:rPr>
                        <a:t>90</a:t>
                      </a:r>
                      <a:r>
                        <a:rPr lang="ru-RU" sz="1000" dirty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ru-RU" sz="1000" dirty="0"/>
                        <a:t>(отказ во включении Агро ПМ)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1570">
                <a:tc>
                  <a:txBody>
                    <a:bodyPr/>
                    <a:lstStyle/>
                    <a:p>
                      <a:pPr algn="ctr"/>
                      <a:r>
                        <a:rPr lang="ru-RU" sz="1000" dirty="0"/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/>
                        <a:t>ООО Агро ПМ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Банкротство (КП с </a:t>
                      </a:r>
                      <a:r>
                        <a:rPr kumimoji="0" lang="ru-RU" sz="10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11.11.21 </a:t>
                      </a:r>
                      <a:r>
                        <a:rPr kumimoji="0" lang="ru-RU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)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А41-49379/2019</a:t>
                      </a:r>
                      <a:endParaRPr kumimoji="0" lang="ru-RU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/>
                        <a:t>60 и более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000" dirty="0"/>
                        <a:t>В массе Должника не </a:t>
                      </a:r>
                      <a:r>
                        <a:rPr lang="ru-RU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реализовано 3 з/у (Московская обл., Рузский р-н, с/пос. Ивановское) стоимостью на данном этапе публичных торгов 77,4 млн руб.</a:t>
                      </a:r>
                    </a:p>
                    <a:p>
                      <a:pPr algn="just"/>
                      <a:r>
                        <a:rPr lang="ru-RU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Вместе с тем, на рассмотрении суда первой инстанции находится заявление КУ Должника о привлечении КДЛ к СО, где в числе ответчиков привлекается ООО НОКА Агро (центр формирования прибыли)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1570">
                <a:tc>
                  <a:txBody>
                    <a:bodyPr/>
                    <a:lstStyle/>
                    <a:p>
                      <a:pPr algn="ctr"/>
                      <a:endParaRPr lang="ru-RU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/>
                        <a:t>Итого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/>
                        <a:t>93 - 150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53" name="TextBox 52">
            <a:extLst>
              <a:ext uri="{FF2B5EF4-FFF2-40B4-BE49-F238E27FC236}">
                <a16:creationId xmlns:a16="http://schemas.microsoft.com/office/drawing/2014/main" id="{C2BE612E-D5B9-46EA-A8CD-D68497AC93EE}"/>
              </a:ext>
            </a:extLst>
          </p:cNvPr>
          <p:cNvSpPr txBox="1"/>
          <p:nvPr/>
        </p:nvSpPr>
        <p:spPr>
          <a:xfrm>
            <a:off x="465127" y="3479867"/>
            <a:ext cx="992737" cy="283539"/>
          </a:xfrm>
          <a:prstGeom prst="rect">
            <a:avLst/>
          </a:prstGeom>
          <a:solidFill>
            <a:srgbClr val="0070C0"/>
          </a:solidFill>
          <a:ln w="9525">
            <a:solidFill>
              <a:srgbClr val="0099CC"/>
            </a:solidFill>
          </a:ln>
          <a:effectLst>
            <a:softEdge rad="0"/>
          </a:effectLst>
        </p:spPr>
        <p:txBody>
          <a:bodyPr wrap="square" rtlCol="0">
            <a:spAutoFit/>
          </a:bodyPr>
          <a:lstStyle/>
          <a:p>
            <a:pPr algn="ctr">
              <a:lnSpc>
                <a:spcPct val="115000"/>
              </a:lnSpc>
            </a:pPr>
            <a:r>
              <a:rPr lang="ru-RU" sz="1200" b="1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Агро ПМ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8BC28DE9-70E8-4CA8-92D3-A97D147AE4C2}"/>
              </a:ext>
            </a:extLst>
          </p:cNvPr>
          <p:cNvSpPr txBox="1"/>
          <p:nvPr/>
        </p:nvSpPr>
        <p:spPr>
          <a:xfrm>
            <a:off x="490764" y="5143591"/>
            <a:ext cx="1004743" cy="283539"/>
          </a:xfrm>
          <a:prstGeom prst="rect">
            <a:avLst/>
          </a:prstGeom>
          <a:solidFill>
            <a:srgbClr val="0070C0"/>
          </a:solidFill>
          <a:ln w="9525">
            <a:solidFill>
              <a:srgbClr val="0099CC"/>
            </a:solidFill>
          </a:ln>
        </p:spPr>
        <p:txBody>
          <a:bodyPr wrap="square" rtlCol="0">
            <a:spAutoFit/>
          </a:bodyPr>
          <a:lstStyle/>
          <a:p>
            <a:pPr algn="ctr">
              <a:lnSpc>
                <a:spcPct val="115000"/>
              </a:lnSpc>
            </a:pPr>
            <a:r>
              <a:rPr lang="ru-RU" sz="1200" b="1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Вальтер</a:t>
            </a:r>
          </a:p>
        </p:txBody>
      </p:sp>
      <p:sp>
        <p:nvSpPr>
          <p:cNvPr id="6" name="Выноска: стрелка влево-вправо 5">
            <a:extLst>
              <a:ext uri="{FF2B5EF4-FFF2-40B4-BE49-F238E27FC236}">
                <a16:creationId xmlns:a16="http://schemas.microsoft.com/office/drawing/2014/main" id="{B35662CA-B674-4697-9276-7C73A0B9D2B8}"/>
              </a:ext>
            </a:extLst>
          </p:cNvPr>
          <p:cNvSpPr/>
          <p:nvPr/>
        </p:nvSpPr>
        <p:spPr>
          <a:xfrm rot="5400000">
            <a:off x="262605" y="4076127"/>
            <a:ext cx="1345694" cy="759962"/>
          </a:xfrm>
          <a:prstGeom prst="leftRightArrowCallout">
            <a:avLst>
              <a:gd name="adj1" fmla="val 18044"/>
              <a:gd name="adj2" fmla="val 25000"/>
              <a:gd name="adj3" fmla="val 22391"/>
              <a:gd name="adj4" fmla="val 1602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52" name="Рисунок 51">
            <a:extLst>
              <a:ext uri="{FF2B5EF4-FFF2-40B4-BE49-F238E27FC236}">
                <a16:creationId xmlns:a16="http://schemas.microsoft.com/office/drawing/2014/main" id="{797BC6A2-CC76-472D-A3C6-370FB965F4B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0766" y="4280730"/>
            <a:ext cx="1004744" cy="375913"/>
          </a:xfrm>
          <a:prstGeom prst="rect">
            <a:avLst/>
          </a:prstGeom>
        </p:spPr>
      </p:pic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5583A4BE-1CC5-4899-93A6-D31C6E7E690F}"/>
              </a:ext>
            </a:extLst>
          </p:cNvPr>
          <p:cNvSpPr/>
          <p:nvPr/>
        </p:nvSpPr>
        <p:spPr>
          <a:xfrm>
            <a:off x="490764" y="4101174"/>
            <a:ext cx="1004745" cy="15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dirty="0"/>
              <a:t>3 963 млн руб.</a:t>
            </a:r>
          </a:p>
        </p:txBody>
      </p:sp>
      <p:sp>
        <p:nvSpPr>
          <p:cNvPr id="58" name="Прямоугольник 57">
            <a:extLst>
              <a:ext uri="{FF2B5EF4-FFF2-40B4-BE49-F238E27FC236}">
                <a16:creationId xmlns:a16="http://schemas.microsoft.com/office/drawing/2014/main" id="{F68D0FBA-6A2C-4623-A742-8422A84AB7BF}"/>
              </a:ext>
            </a:extLst>
          </p:cNvPr>
          <p:cNvSpPr/>
          <p:nvPr/>
        </p:nvSpPr>
        <p:spPr>
          <a:xfrm>
            <a:off x="490765" y="4673735"/>
            <a:ext cx="1004745" cy="1491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dirty="0"/>
              <a:t>846млн руб.</a:t>
            </a:r>
          </a:p>
        </p:txBody>
      </p:sp>
      <p:cxnSp>
        <p:nvCxnSpPr>
          <p:cNvPr id="9" name="Прямая со стрелкой 8">
            <a:extLst>
              <a:ext uri="{FF2B5EF4-FFF2-40B4-BE49-F238E27FC236}">
                <a16:creationId xmlns:a16="http://schemas.microsoft.com/office/drawing/2014/main" id="{54015CC7-E32B-4677-A959-1F8266F2CB3B}"/>
              </a:ext>
            </a:extLst>
          </p:cNvPr>
          <p:cNvCxnSpPr>
            <a:cxnSpLocks/>
            <a:stCxn id="53" idx="3"/>
            <a:endCxn id="59" idx="1"/>
          </p:cNvCxnSpPr>
          <p:nvPr/>
        </p:nvCxnSpPr>
        <p:spPr>
          <a:xfrm>
            <a:off x="1457864" y="3621637"/>
            <a:ext cx="1174245" cy="561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TextBox 58">
            <a:extLst>
              <a:ext uri="{FF2B5EF4-FFF2-40B4-BE49-F238E27FC236}">
                <a16:creationId xmlns:a16="http://schemas.microsoft.com/office/drawing/2014/main" id="{E4C46387-77EA-4824-A804-3518F736A8D0}"/>
              </a:ext>
            </a:extLst>
          </p:cNvPr>
          <p:cNvSpPr txBox="1"/>
          <p:nvPr/>
        </p:nvSpPr>
        <p:spPr>
          <a:xfrm>
            <a:off x="2632109" y="3379297"/>
            <a:ext cx="922946" cy="495905"/>
          </a:xfrm>
          <a:prstGeom prst="rect">
            <a:avLst/>
          </a:prstGeom>
          <a:solidFill>
            <a:srgbClr val="0070C0"/>
          </a:solidFill>
          <a:ln w="9525">
            <a:solidFill>
              <a:srgbClr val="0099CC"/>
            </a:solidFill>
          </a:ln>
        </p:spPr>
        <p:txBody>
          <a:bodyPr wrap="square" rtlCol="0">
            <a:spAutoFit/>
          </a:bodyPr>
          <a:lstStyle/>
          <a:p>
            <a:pPr algn="ctr">
              <a:lnSpc>
                <a:spcPct val="115000"/>
              </a:lnSpc>
            </a:pPr>
            <a:r>
              <a:rPr lang="ru-RU" sz="1200" b="1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НОКА Агро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3E51B536-41F2-4E0A-9A7B-25902AADB510}"/>
              </a:ext>
            </a:extLst>
          </p:cNvPr>
          <p:cNvSpPr txBox="1"/>
          <p:nvPr/>
        </p:nvSpPr>
        <p:spPr>
          <a:xfrm>
            <a:off x="1414323" y="3421484"/>
            <a:ext cx="12716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000" dirty="0">
                <a:solidFill>
                  <a:schemeClr val="dk1"/>
                </a:solidFill>
              </a:rPr>
              <a:t>3 963 млн руб. </a:t>
            </a:r>
          </a:p>
          <a:p>
            <a:pPr algn="ctr"/>
            <a:r>
              <a:rPr lang="ru-RU" sz="1000" dirty="0">
                <a:solidFill>
                  <a:schemeClr val="dk1"/>
                </a:solidFill>
              </a:rPr>
              <a:t>требования по СО*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12E7CF63-2AC5-4912-8C86-F48964A2C6E9}"/>
              </a:ext>
            </a:extLst>
          </p:cNvPr>
          <p:cNvSpPr txBox="1"/>
          <p:nvPr/>
        </p:nvSpPr>
        <p:spPr>
          <a:xfrm>
            <a:off x="2632109" y="3832057"/>
            <a:ext cx="92294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000" dirty="0">
                <a:solidFill>
                  <a:schemeClr val="dk1"/>
                </a:solidFill>
              </a:rPr>
              <a:t>Процедура наблюдения с 21.01.2025</a:t>
            </a:r>
          </a:p>
        </p:txBody>
      </p:sp>
      <p:graphicFrame>
        <p:nvGraphicFramePr>
          <p:cNvPr id="63" name="Таблица 62">
            <a:extLst>
              <a:ext uri="{FF2B5EF4-FFF2-40B4-BE49-F238E27FC236}">
                <a16:creationId xmlns:a16="http://schemas.microsoft.com/office/drawing/2014/main" id="{31900B96-2E53-48A3-846E-176C3737DE3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7604876"/>
              </p:ext>
            </p:extLst>
          </p:nvPr>
        </p:nvGraphicFramePr>
        <p:xfrm>
          <a:off x="3674699" y="3382057"/>
          <a:ext cx="8023261" cy="22890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2279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14485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95561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21570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chemeClr val="bg1"/>
                          </a:solidFill>
                        </a:rPr>
                        <a:t>Активы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chemeClr val="bg1"/>
                          </a:solidFill>
                        </a:rPr>
                        <a:t>Описание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solidFill>
                            <a:schemeClr val="bg1"/>
                          </a:solidFill>
                        </a:rPr>
                        <a:t>Оценка (предварительно) млн руб.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6508">
                <a:tc>
                  <a:txBody>
                    <a:bodyPr/>
                    <a:lstStyle/>
                    <a:p>
                      <a:pPr algn="ctr"/>
                      <a:r>
                        <a:rPr lang="ru-RU" sz="1000" b="0" dirty="0"/>
                        <a:t>В собственности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000" dirty="0"/>
                        <a:t>Более 149 объектов недвижимости: здания + з/у (МО, д. Селково, </a:t>
                      </a:r>
                      <a:r>
                        <a:rPr lang="ru-RU" sz="1000" dirty="0" err="1"/>
                        <a:t>пгт</a:t>
                      </a:r>
                      <a:r>
                        <a:rPr lang="ru-RU" sz="1000" dirty="0"/>
                        <a:t>. Запрудная, д. Самотовино, с. </a:t>
                      </a:r>
                      <a:r>
                        <a:rPr lang="ru-RU" sz="1000" dirty="0" err="1"/>
                        <a:t>Шеметово</a:t>
                      </a:r>
                      <a:r>
                        <a:rPr lang="ru-RU" sz="1000" dirty="0"/>
                        <a:t>, с. Константиново)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/>
                        <a:t>584 – 1 097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1570">
                <a:tc>
                  <a:txBody>
                    <a:bodyPr/>
                    <a:lstStyle/>
                    <a:p>
                      <a:pPr algn="ctr"/>
                      <a:r>
                        <a:rPr lang="ru-RU" sz="1000" b="0" dirty="0"/>
                        <a:t>Отчужденные</a:t>
                      </a:r>
                      <a:endParaRPr lang="en-US" sz="1000" b="0" dirty="0"/>
                    </a:p>
                    <a:p>
                      <a:pPr algn="ctr"/>
                      <a:r>
                        <a:rPr lang="en-US" sz="1000" b="0" dirty="0"/>
                        <a:t>(</a:t>
                      </a:r>
                      <a:r>
                        <a:rPr lang="ru-RU" sz="1000" b="0" dirty="0"/>
                        <a:t>потенциально оспариваемые по спец. нормам </a:t>
                      </a:r>
                      <a:r>
                        <a:rPr lang="ru-RU" sz="1000" b="0" dirty="0" err="1"/>
                        <a:t>ЗоБ</a:t>
                      </a:r>
                      <a:r>
                        <a:rPr lang="en-US" sz="1000" b="0" dirty="0"/>
                        <a:t>)</a:t>
                      </a:r>
                      <a:endParaRPr lang="ru-RU" sz="10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Более </a:t>
                      </a:r>
                      <a:r>
                        <a:rPr kumimoji="0" lang="en-US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206 </a:t>
                      </a:r>
                      <a:r>
                        <a:rPr lang="ru-RU" sz="1000" dirty="0"/>
                        <a:t>объектов недвижимости: здания + з/у (МО, д. Введенское, с. </a:t>
                      </a:r>
                      <a:r>
                        <a:rPr lang="ru-RU" sz="1000" dirty="0" err="1"/>
                        <a:t>Ивашково</a:t>
                      </a:r>
                      <a:r>
                        <a:rPr lang="ru-RU" sz="1000" dirty="0"/>
                        <a:t>, д. </a:t>
                      </a:r>
                      <a:r>
                        <a:rPr lang="ru-RU" sz="1000" dirty="0" err="1"/>
                        <a:t>Дрызлово</a:t>
                      </a:r>
                      <a:r>
                        <a:rPr lang="ru-RU" sz="1000" dirty="0"/>
                        <a:t>, с. </a:t>
                      </a:r>
                      <a:r>
                        <a:rPr lang="ru-RU" sz="1000" dirty="0" err="1"/>
                        <a:t>Шеметово</a:t>
                      </a:r>
                      <a:r>
                        <a:rPr lang="ru-RU" sz="1000" dirty="0"/>
                        <a:t>, </a:t>
                      </a:r>
                      <a:r>
                        <a:rPr lang="ru-RU" sz="1000" dirty="0" err="1"/>
                        <a:t>сп</a:t>
                      </a:r>
                      <a:r>
                        <a:rPr lang="ru-RU" sz="1000" dirty="0"/>
                        <a:t>. Раменское)</a:t>
                      </a:r>
                      <a:endParaRPr kumimoji="0" lang="ru-RU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2 224 - 5 516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1570">
                <a:tc>
                  <a:txBody>
                    <a:bodyPr/>
                    <a:lstStyle/>
                    <a:p>
                      <a:pPr algn="ctr"/>
                      <a:r>
                        <a:rPr lang="ru-RU" sz="1000" b="0" dirty="0"/>
                        <a:t>Отчужденные</a:t>
                      </a:r>
                      <a:endParaRPr lang="en-US" sz="1000" b="0" dirty="0"/>
                    </a:p>
                    <a:p>
                      <a:pPr algn="ctr"/>
                      <a:r>
                        <a:rPr lang="en-US" sz="1000" b="0" dirty="0"/>
                        <a:t>(</a:t>
                      </a:r>
                      <a:r>
                        <a:rPr lang="ru-RU" sz="1000" b="0" dirty="0"/>
                        <a:t>потенциально оспариваемые по общим основаниям ГК</a:t>
                      </a:r>
                      <a:r>
                        <a:rPr lang="en-US" sz="1000" b="0" dirty="0"/>
                        <a:t>)</a:t>
                      </a:r>
                      <a:endParaRPr lang="ru-RU" sz="10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000" b="0" dirty="0"/>
                        <a:t>Более 108</a:t>
                      </a:r>
                      <a:r>
                        <a:rPr lang="ru-RU" sz="1000" b="1" dirty="0"/>
                        <a:t> </a:t>
                      </a:r>
                      <a:r>
                        <a:rPr lang="ru-RU" sz="1000" dirty="0"/>
                        <a:t>объектов недвижимости: здания + з/у (МО, д. </a:t>
                      </a:r>
                      <a:r>
                        <a:rPr lang="ru-RU" sz="1000" dirty="0" err="1"/>
                        <a:t>Селихово</a:t>
                      </a:r>
                      <a:r>
                        <a:rPr lang="ru-RU" sz="1000" dirty="0"/>
                        <a:t>, д. </a:t>
                      </a:r>
                      <a:r>
                        <a:rPr lang="ru-RU" sz="1000" dirty="0" err="1"/>
                        <a:t>Калицыно</a:t>
                      </a:r>
                      <a:r>
                        <a:rPr lang="ru-RU" sz="1000" dirty="0"/>
                        <a:t>, с. Микулино, д. Палкино, с. Раменье, д. </a:t>
                      </a:r>
                      <a:r>
                        <a:rPr lang="ru-RU" sz="1000" dirty="0" err="1"/>
                        <a:t>Веденское</a:t>
                      </a:r>
                      <a:r>
                        <a:rPr lang="ru-RU" sz="1000" dirty="0"/>
                        <a:t>)</a:t>
                      </a:r>
                      <a:endParaRPr lang="ru-RU" sz="1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/>
                        <a:t>Оценивается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21570">
                <a:tc>
                  <a:txBody>
                    <a:bodyPr/>
                    <a:lstStyle/>
                    <a:p>
                      <a:pPr algn="ctr"/>
                      <a:endParaRPr lang="ru-RU" sz="10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000" b="1" dirty="0"/>
                        <a:t>Итого: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/>
                        <a:t>2 808 – 6 613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456945292"/>
                  </a:ext>
                </a:extLst>
              </a:tr>
            </a:tbl>
          </a:graphicData>
        </a:graphic>
      </p:graphicFrame>
      <p:sp>
        <p:nvSpPr>
          <p:cNvPr id="64" name="Прямоугольник 63">
            <a:extLst>
              <a:ext uri="{FF2B5EF4-FFF2-40B4-BE49-F238E27FC236}">
                <a16:creationId xmlns:a16="http://schemas.microsoft.com/office/drawing/2014/main" id="{92C13370-09A9-4DBF-9E57-4B409ECBFD1F}"/>
              </a:ext>
            </a:extLst>
          </p:cNvPr>
          <p:cNvSpPr/>
          <p:nvPr/>
        </p:nvSpPr>
        <p:spPr>
          <a:xfrm>
            <a:off x="227652" y="5857733"/>
            <a:ext cx="11572863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000" dirty="0">
                <a:solidFill>
                  <a:srgbClr val="00446B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* НОКА Агро привлекается к субсидиарной ответственности по долгам Агро ПМ (заявление на рассмотрении в суде первой </a:t>
            </a:r>
            <a:r>
              <a:rPr lang="ru-RU" sz="1000">
                <a:solidFill>
                  <a:srgbClr val="00446B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инстанции).</a:t>
            </a:r>
            <a:endParaRPr lang="ru-RU" sz="1000" dirty="0">
              <a:solidFill>
                <a:srgbClr val="00446B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595253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96255</TotalTime>
  <Words>404</Words>
  <Application>Microsoft Office PowerPoint</Application>
  <PresentationFormat>Широкоэкранный</PresentationFormat>
  <Paragraphs>51</Paragraphs>
  <Slides>1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9" baseType="lpstr">
      <vt:lpstr>Arial</vt:lpstr>
      <vt:lpstr>Calibri</vt:lpstr>
      <vt:lpstr>Calibri Light</vt:lpstr>
      <vt:lpstr>Times New Roman</vt:lpstr>
      <vt:lpstr>Trebuchet MS</vt:lpstr>
      <vt:lpstr>Verdana</vt:lpstr>
      <vt:lpstr>Whitney Book</vt:lpstr>
      <vt:lpstr>Тема Office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Julia Pashanina</dc:creator>
  <cp:lastModifiedBy>Семенихин Станислав Владимирович (Траст)</cp:lastModifiedBy>
  <cp:revision>4055</cp:revision>
  <cp:lastPrinted>2023-05-16T16:24:43Z</cp:lastPrinted>
  <dcterms:created xsi:type="dcterms:W3CDTF">2019-11-29T13:53:33Z</dcterms:created>
  <dcterms:modified xsi:type="dcterms:W3CDTF">2025-03-19T06:25:14Z</dcterms:modified>
</cp:coreProperties>
</file>